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7" r:id="rId9"/>
    <p:sldId id="268" r:id="rId10"/>
    <p:sldId id="269" r:id="rId11"/>
    <p:sldId id="270" r:id="rId12"/>
    <p:sldId id="271" r:id="rId13"/>
    <p:sldId id="273" r:id="rId14"/>
    <p:sldId id="274" r:id="rId15"/>
    <p:sldId id="277" r:id="rId16"/>
    <p:sldId id="279" r:id="rId17"/>
    <p:sldId id="280" r:id="rId18"/>
    <p:sldId id="281" r:id="rId19"/>
    <p:sldId id="282" r:id="rId20"/>
    <p:sldId id="283" r:id="rId21"/>
    <p:sldId id="284" r:id="rId22"/>
    <p:sldId id="285" r:id="rId23"/>
    <p:sldId id="286"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287" r:id="rId4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76" autoAdjust="0"/>
  </p:normalViewPr>
  <p:slideViewPr>
    <p:cSldViewPr>
      <p:cViewPr>
        <p:scale>
          <a:sx n="50" d="100"/>
          <a:sy n="50" d="100"/>
        </p:scale>
        <p:origin x="-1410" y="-8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16C9E4-4A43-495E-82A7-53ADAA4A1825}" type="datetimeFigureOut">
              <a:rPr lang="es-AR" smtClean="0"/>
              <a:pPr/>
              <a:t>10/12/2012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9B55189-3C4C-4807-B83E-262031C0777D}"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6C9E4-4A43-495E-82A7-53ADAA4A1825}" type="datetimeFigureOut">
              <a:rPr lang="es-AR" smtClean="0"/>
              <a:pPr/>
              <a:t>10/12/2012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55189-3C4C-4807-B83E-262031C0777D}"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Hoja_de_c_lculo_de_Microsoft_Office_Excel_97-20036.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Hoja_de_c_lculo_de_Microsoft_Office_Excel_97-20038.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Hoja_de_c_lculo_de_Microsoft_Office_Excel_97-200310.xls"/><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Hoja_de_c_lculo_de_Microsoft_Office_Excel_97-200312.xls"/><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Hoja_de_c_lculo_de_Microsoft_Office_Excel_97-200313.xls"/><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Hoja_de_c_lculo_de_Microsoft_Office_Excel_97-200314.xls"/><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Hoja_de_c_lculo_de_Microsoft_Office_Excel_97-200315.xls"/><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Hoja_de_c_lculo_de_Microsoft_Office_Excel_97-200316.xls"/><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Hoja_de_c_lculo_de_Microsoft_Office_Excel_97-200317.xls"/><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060848"/>
            <a:ext cx="8568952" cy="1470025"/>
          </a:xfrm>
        </p:spPr>
        <p:txBody>
          <a:bodyPr>
            <a:normAutofit fontScale="90000"/>
          </a:bodyPr>
          <a:lstStyle/>
          <a:p>
            <a:r>
              <a:rPr lang="es-AR" sz="4900"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t>SERVICIO DE NEUROCIRUGÍA</a:t>
            </a:r>
            <a:r>
              <a:rPr lang="es-AR" sz="4900" b="1"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t/>
            </a:r>
            <a:br>
              <a:rPr lang="es-AR" sz="4900" b="1"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br>
            <a:r>
              <a:rPr lang="es-AR" sz="3600" b="1"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t>Hospital Central de Mendoza</a:t>
            </a:r>
            <a:r>
              <a:rPr lang="es-AR" sz="4900" b="1" u="sng"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t/>
            </a:r>
            <a:br>
              <a:rPr lang="es-AR" sz="4900" b="1" u="sng"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br>
            <a:r>
              <a:rPr lang="es-AR" sz="4900" b="1" u="sng" dirty="0" smtClean="0">
                <a:solidFill>
                  <a:schemeClr val="tx1">
                    <a:lumMod val="95000"/>
                    <a:lumOff val="5000"/>
                  </a:schemeClr>
                </a:solidFill>
                <a:effectLst>
                  <a:outerShdw blurRad="38100" dist="38100" dir="2700000" algn="tl">
                    <a:srgbClr val="000000">
                      <a:alpha val="43137"/>
                    </a:srgbClr>
                  </a:outerShdw>
                </a:effectLst>
                <a:latin typeface="Baskerville Old Face" pitchFamily="18" charset="0"/>
              </a:rPr>
              <a:t> </a:t>
            </a:r>
            <a:r>
              <a:rPr lang="es-AR" b="1" dirty="0" smtClean="0">
                <a:effectLst>
                  <a:outerShdw blurRad="38100" dist="38100" dir="2700000" algn="tl">
                    <a:srgbClr val="000000">
                      <a:alpha val="43137"/>
                    </a:srgbClr>
                  </a:outerShdw>
                </a:effectLst>
                <a:latin typeface="Baskerville Old Face" pitchFamily="18" charset="0"/>
              </a:rPr>
              <a:t/>
            </a:r>
            <a:br>
              <a:rPr lang="es-AR" b="1" dirty="0" smtClean="0">
                <a:effectLst>
                  <a:outerShdw blurRad="38100" dist="38100" dir="2700000" algn="tl">
                    <a:srgbClr val="000000">
                      <a:alpha val="43137"/>
                    </a:srgbClr>
                  </a:outerShdw>
                </a:effectLst>
                <a:latin typeface="Baskerville Old Face" pitchFamily="18" charset="0"/>
              </a:rPr>
            </a:br>
            <a:endParaRPr lang="es-AR" b="1" dirty="0">
              <a:effectLst>
                <a:outerShdw blurRad="38100" dist="38100" dir="2700000" algn="tl">
                  <a:srgbClr val="000000">
                    <a:alpha val="43137"/>
                  </a:srgbClr>
                </a:outerShdw>
              </a:effectLst>
              <a:latin typeface="Baskerville Old Face" pitchFamily="18" charset="0"/>
            </a:endParaRPr>
          </a:p>
        </p:txBody>
      </p:sp>
      <p:sp>
        <p:nvSpPr>
          <p:cNvPr id="3" name="2 Subtítulo"/>
          <p:cNvSpPr>
            <a:spLocks noGrp="1"/>
          </p:cNvSpPr>
          <p:nvPr>
            <p:ph type="subTitle" idx="1"/>
          </p:nvPr>
        </p:nvSpPr>
        <p:spPr>
          <a:xfrm>
            <a:off x="1115616" y="4221088"/>
            <a:ext cx="6912768" cy="2304256"/>
          </a:xfrm>
        </p:spPr>
        <p:txBody>
          <a:bodyPr>
            <a:normAutofit lnSpcReduction="10000"/>
          </a:bodyPr>
          <a:lstStyle/>
          <a:p>
            <a:r>
              <a:rPr lang="es-AR" sz="1800" u="sng" dirty="0" smtClean="0">
                <a:solidFill>
                  <a:schemeClr val="tx1">
                    <a:lumMod val="95000"/>
                    <a:lumOff val="5000"/>
                  </a:schemeClr>
                </a:solidFill>
                <a:latin typeface="Baskerville Old Face" pitchFamily="18" charset="0"/>
              </a:rPr>
              <a:t>Alumnos:</a:t>
            </a:r>
          </a:p>
          <a:p>
            <a:r>
              <a:rPr lang="es-AR" sz="1800" b="1" dirty="0" smtClean="0">
                <a:solidFill>
                  <a:schemeClr val="tx1">
                    <a:lumMod val="95000"/>
                    <a:lumOff val="5000"/>
                  </a:schemeClr>
                </a:solidFill>
                <a:latin typeface="Baskerville Old Face" pitchFamily="18" charset="0"/>
              </a:rPr>
              <a:t>   FUNES, María Alejandra</a:t>
            </a:r>
          </a:p>
          <a:p>
            <a:r>
              <a:rPr lang="es-AR" sz="1800" b="1" dirty="0" smtClean="0">
                <a:solidFill>
                  <a:schemeClr val="tx1">
                    <a:lumMod val="95000"/>
                    <a:lumOff val="5000"/>
                  </a:schemeClr>
                </a:solidFill>
                <a:latin typeface="Baskerville Old Face" pitchFamily="18" charset="0"/>
              </a:rPr>
              <a:t>  PALMA, Natalia Lorena</a:t>
            </a:r>
          </a:p>
          <a:p>
            <a:r>
              <a:rPr lang="es-AR" sz="1800" b="1" dirty="0" smtClean="0">
                <a:solidFill>
                  <a:schemeClr val="tx1">
                    <a:lumMod val="95000"/>
                    <a:lumOff val="5000"/>
                  </a:schemeClr>
                </a:solidFill>
                <a:latin typeface="Baskerville Old Face" pitchFamily="18" charset="0"/>
              </a:rPr>
              <a:t>   PEREYRA, José Antonio</a:t>
            </a:r>
          </a:p>
          <a:p>
            <a:endParaRPr lang="es-AR" sz="1800" dirty="0">
              <a:solidFill>
                <a:schemeClr val="tx1">
                  <a:lumMod val="95000"/>
                  <a:lumOff val="5000"/>
                </a:schemeClr>
              </a:solidFill>
              <a:latin typeface="Baskerville Old Face" pitchFamily="18" charset="0"/>
            </a:endParaRPr>
          </a:p>
          <a:p>
            <a:endParaRPr lang="es-AR" sz="1800" dirty="0" smtClean="0">
              <a:solidFill>
                <a:schemeClr val="tx1">
                  <a:lumMod val="95000"/>
                  <a:lumOff val="5000"/>
                </a:schemeClr>
              </a:solidFill>
              <a:latin typeface="Baskerville Old Face" pitchFamily="18" charset="0"/>
            </a:endParaRPr>
          </a:p>
          <a:p>
            <a:r>
              <a:rPr lang="es-AR" sz="1600" dirty="0" smtClean="0">
                <a:solidFill>
                  <a:schemeClr val="tx1">
                    <a:lumMod val="95000"/>
                    <a:lumOff val="5000"/>
                  </a:schemeClr>
                </a:solidFill>
                <a:latin typeface="Baskerville Old Face" pitchFamily="18" charset="0"/>
              </a:rPr>
              <a:t>San Martín, diciembre 2012</a:t>
            </a:r>
          </a:p>
          <a:p>
            <a:endParaRPr lang="es-AR"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MARCO </a:t>
            </a:r>
            <a:r>
              <a:rPr lang="es-AR" b="1" dirty="0" smtClean="0"/>
              <a:t>TEÓRICO</a:t>
            </a:r>
            <a:endParaRPr lang="es-AR" b="1" dirty="0"/>
          </a:p>
        </p:txBody>
      </p:sp>
      <p:sp>
        <p:nvSpPr>
          <p:cNvPr id="3" name="2 Marcador de contenido"/>
          <p:cNvSpPr>
            <a:spLocks noGrp="1"/>
          </p:cNvSpPr>
          <p:nvPr>
            <p:ph idx="1"/>
          </p:nvPr>
        </p:nvSpPr>
        <p:spPr/>
        <p:txBody>
          <a:bodyPr>
            <a:normAutofit fontScale="92500" lnSpcReduction="20000"/>
          </a:bodyPr>
          <a:lstStyle/>
          <a:p>
            <a:pPr marL="0" indent="0">
              <a:buNone/>
            </a:pPr>
            <a:r>
              <a:rPr lang="es-AR" dirty="0" smtClean="0"/>
              <a:t>En el Servicio de Neurocirugía del Hospital Central se realizo un estudio en el año 2010 donde planteaba que la comunicación en la entrega de </a:t>
            </a:r>
            <a:r>
              <a:rPr lang="es-AR" dirty="0" smtClean="0"/>
              <a:t>guardia </a:t>
            </a:r>
            <a:r>
              <a:rPr lang="es-AR" dirty="0" smtClean="0"/>
              <a:t>no es clara ni concisa.</a:t>
            </a:r>
          </a:p>
          <a:p>
            <a:pPr marL="0" indent="0">
              <a:buNone/>
            </a:pPr>
            <a:r>
              <a:rPr lang="es-AR" dirty="0" smtClean="0"/>
              <a:t>Los antecedentes nos sirven de base para profundizar el estudio de esta problemática .Es por ello que se realiza este trabajo de investigación para conocer cuales son los factores que dificultan la comunicación en la entrega de guardia entre los enfermeros del servicio de neurocirugía del Hospital Central entre mayo y julio del 2012.</a:t>
            </a:r>
          </a:p>
          <a:p>
            <a:pPr marL="0" indent="0">
              <a:buNone/>
            </a:pPr>
            <a:endParaRPr lang="es-AR" dirty="0"/>
          </a:p>
          <a:p>
            <a:pPr marL="0" indent="0">
              <a:buNone/>
            </a:pPr>
            <a:endParaRPr lang="es-AR" dirty="0"/>
          </a:p>
        </p:txBody>
      </p:sp>
    </p:spTree>
    <p:extLst>
      <p:ext uri="{BB962C8B-B14F-4D97-AF65-F5344CB8AC3E}">
        <p14:creationId xmlns:p14="http://schemas.microsoft.com/office/powerpoint/2010/main" xmlns="" val="1321772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fontScale="77500" lnSpcReduction="20000"/>
          </a:bodyPr>
          <a:lstStyle/>
          <a:p>
            <a:r>
              <a:rPr lang="es-AR" dirty="0" smtClean="0"/>
              <a:t>La comunicación, es una herramienta esencial para el ejercicio de la enfermería, por ella se llevan a cabo los cuidados enfermeros de una forma organizada y completa</a:t>
            </a:r>
            <a:r>
              <a:rPr lang="es-AR" dirty="0" smtClean="0"/>
              <a:t>.</a:t>
            </a:r>
            <a:endParaRPr lang="es-AR" dirty="0" smtClean="0"/>
          </a:p>
          <a:p>
            <a:r>
              <a:rPr lang="es-AR" dirty="0" smtClean="0"/>
              <a:t>Según Dossier la comunicación tiene varios  significados, dependiendo del contexto en el que se usa. La comunicación es un  proceso que requiere interpretación, sensibilidad, imaginación y participación activa.</a:t>
            </a:r>
          </a:p>
          <a:p>
            <a:pPr>
              <a:buNone/>
            </a:pPr>
            <a:r>
              <a:rPr lang="es-AR" b="1" dirty="0" smtClean="0"/>
              <a:t>ELEMENTOS DE LA COMUNICACIÓN</a:t>
            </a:r>
          </a:p>
          <a:p>
            <a:r>
              <a:rPr lang="es-AR" dirty="0" smtClean="0"/>
              <a:t>Emisor</a:t>
            </a:r>
            <a:endParaRPr lang="es-AR" dirty="0" smtClean="0"/>
          </a:p>
          <a:p>
            <a:r>
              <a:rPr lang="es-AR" dirty="0" smtClean="0"/>
              <a:t>Receptor</a:t>
            </a:r>
            <a:endParaRPr lang="es-AR" dirty="0" smtClean="0"/>
          </a:p>
          <a:p>
            <a:r>
              <a:rPr lang="es-AR" dirty="0" smtClean="0"/>
              <a:t>Mensaje</a:t>
            </a:r>
            <a:endParaRPr lang="es-AR" dirty="0" smtClean="0"/>
          </a:p>
          <a:p>
            <a:r>
              <a:rPr lang="es-AR" dirty="0" smtClean="0"/>
              <a:t>Código</a:t>
            </a:r>
            <a:endParaRPr lang="es-AR" dirty="0" smtClean="0"/>
          </a:p>
          <a:p>
            <a:endParaRPr lang="es-AR" dirty="0" smtClean="0"/>
          </a:p>
          <a:p>
            <a:endParaRPr lang="es-AR" dirty="0"/>
          </a:p>
          <a:p>
            <a:endParaRPr lang="es-AR" dirty="0" smtClean="0"/>
          </a:p>
          <a:p>
            <a:endParaRPr lang="es-AR" dirty="0" smtClean="0"/>
          </a:p>
          <a:p>
            <a:pPr marL="0" indent="0">
              <a:buNone/>
            </a:pPr>
            <a:endParaRPr lang="es-AR" dirty="0" smtClean="0"/>
          </a:p>
        </p:txBody>
      </p:sp>
    </p:spTree>
    <p:extLst>
      <p:ext uri="{BB962C8B-B14F-4D97-AF65-F5344CB8AC3E}">
        <p14:creationId xmlns:p14="http://schemas.microsoft.com/office/powerpoint/2010/main" xmlns="" val="90567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TIPOS DE COMUNICACIÓN</a:t>
            </a:r>
            <a:r>
              <a:rPr lang="es-AR" dirty="0" smtClean="0"/>
              <a:t/>
            </a:r>
            <a:br>
              <a:rPr lang="es-AR" dirty="0" smtClean="0"/>
            </a:br>
            <a:endParaRPr lang="es-AR" dirty="0"/>
          </a:p>
        </p:txBody>
      </p:sp>
      <p:sp>
        <p:nvSpPr>
          <p:cNvPr id="3" name="2 Marcador de contenido"/>
          <p:cNvSpPr>
            <a:spLocks noGrp="1"/>
          </p:cNvSpPr>
          <p:nvPr>
            <p:ph idx="1"/>
          </p:nvPr>
        </p:nvSpPr>
        <p:spPr>
          <a:xfrm>
            <a:off x="467544" y="1124744"/>
            <a:ext cx="8229600" cy="4525963"/>
          </a:xfrm>
        </p:spPr>
        <p:txBody>
          <a:bodyPr/>
          <a:lstStyle/>
          <a:p>
            <a:pPr marL="0" indent="0">
              <a:buNone/>
            </a:pPr>
            <a:endParaRPr lang="es-AR" dirty="0" smtClean="0"/>
          </a:p>
          <a:p>
            <a:r>
              <a:rPr lang="es-AR" dirty="0" smtClean="0"/>
              <a:t>Comunicación interpersonal-</a:t>
            </a:r>
            <a:r>
              <a:rPr lang="es-AR" dirty="0" err="1" smtClean="0"/>
              <a:t>unidimencional</a:t>
            </a:r>
            <a:endParaRPr lang="es-AR" dirty="0" smtClean="0"/>
          </a:p>
          <a:p>
            <a:r>
              <a:rPr lang="es-AR" dirty="0" smtClean="0"/>
              <a:t>Comunicación interpersonal-</a:t>
            </a:r>
            <a:r>
              <a:rPr lang="es-AR" dirty="0" err="1" smtClean="0"/>
              <a:t>bidimencional</a:t>
            </a:r>
            <a:endParaRPr lang="es-AR" dirty="0" smtClean="0"/>
          </a:p>
          <a:p>
            <a:r>
              <a:rPr lang="es-AR" dirty="0" smtClean="0"/>
              <a:t>Comunicación masiva-</a:t>
            </a:r>
            <a:r>
              <a:rPr lang="es-AR" dirty="0" err="1" smtClean="0"/>
              <a:t>tridimencional</a:t>
            </a:r>
            <a:endParaRPr lang="es-AR" dirty="0" smtClean="0"/>
          </a:p>
          <a:p>
            <a:endParaRPr lang="es-AR" dirty="0" smtClean="0"/>
          </a:p>
          <a:p>
            <a:endParaRPr lang="es-AR" dirty="0"/>
          </a:p>
        </p:txBody>
      </p:sp>
    </p:spTree>
    <p:extLst>
      <p:ext uri="{BB962C8B-B14F-4D97-AF65-F5344CB8AC3E}">
        <p14:creationId xmlns:p14="http://schemas.microsoft.com/office/powerpoint/2010/main" xmlns="" val="226550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FACTORES QUE AFECTAN A LA COMUNICACIÓN </a:t>
            </a:r>
            <a:endParaRPr lang="es-AR" b="1" dirty="0"/>
          </a:p>
        </p:txBody>
      </p:sp>
      <p:sp>
        <p:nvSpPr>
          <p:cNvPr id="3" name="2 Marcador de contenido"/>
          <p:cNvSpPr>
            <a:spLocks noGrp="1"/>
          </p:cNvSpPr>
          <p:nvPr>
            <p:ph idx="1"/>
          </p:nvPr>
        </p:nvSpPr>
        <p:spPr/>
        <p:txBody>
          <a:bodyPr>
            <a:normAutofit fontScale="85000" lnSpcReduction="10000"/>
          </a:bodyPr>
          <a:lstStyle/>
          <a:p>
            <a:pPr marL="0" indent="0">
              <a:buNone/>
            </a:pPr>
            <a:r>
              <a:rPr lang="es-AR" u="sng" dirty="0" smtClean="0"/>
              <a:t>Habilidades y percepciones:</a:t>
            </a:r>
          </a:p>
          <a:p>
            <a:pPr marL="0" indent="0">
              <a:buNone/>
            </a:pPr>
            <a:r>
              <a:rPr lang="es-AR" dirty="0" smtClean="0"/>
              <a:t>Escucha activa: es la habilidad de escuchar con comprensión y cuidado, estando atentos a la conversación , y dejando claro que estamos escuchando.</a:t>
            </a:r>
          </a:p>
          <a:p>
            <a:pPr marL="0" indent="0">
              <a:buNone/>
            </a:pPr>
            <a:r>
              <a:rPr lang="es-AR" dirty="0" smtClean="0"/>
              <a:t>Empatía: consiste en escuchar las emociones y sentimientos de los demás, es tratar de meternos en su pellejo.  </a:t>
            </a:r>
          </a:p>
          <a:p>
            <a:pPr marL="0" indent="0">
              <a:buNone/>
            </a:pPr>
            <a:r>
              <a:rPr lang="es-AR" dirty="0" smtClean="0"/>
              <a:t>Mensaje </a:t>
            </a:r>
            <a:r>
              <a:rPr lang="es-AR" dirty="0" smtClean="0"/>
              <a:t>“YO”: </a:t>
            </a:r>
            <a:r>
              <a:rPr lang="es-AR" dirty="0" smtClean="0"/>
              <a:t>es aquel que se envía en primera persona.</a:t>
            </a:r>
          </a:p>
          <a:p>
            <a:pPr marL="0" indent="0">
              <a:buNone/>
            </a:pPr>
            <a:r>
              <a:rPr lang="es-AR" dirty="0" smtClean="0"/>
              <a:t>Es hablar por uno mismo, imputar o retribuir a su interlocutor, sus opiniones, sentimientos o cambios de conductas</a:t>
            </a:r>
            <a:endParaRPr lang="es-AR" dirty="0"/>
          </a:p>
        </p:txBody>
      </p:sp>
    </p:spTree>
    <p:extLst>
      <p:ext uri="{BB962C8B-B14F-4D97-AF65-F5344CB8AC3E}">
        <p14:creationId xmlns:p14="http://schemas.microsoft.com/office/powerpoint/2010/main" xmlns="" val="397995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FACTORES QUE AFECTAN A LA </a:t>
            </a:r>
            <a:r>
              <a:rPr lang="es-AR" b="1" dirty="0" smtClean="0"/>
              <a:t>COMUNICACIÓN</a:t>
            </a:r>
            <a:endParaRPr lang="es-AR" b="1" dirty="0"/>
          </a:p>
        </p:txBody>
      </p:sp>
      <p:sp>
        <p:nvSpPr>
          <p:cNvPr id="3" name="2 Marcador de contenido"/>
          <p:cNvSpPr>
            <a:spLocks noGrp="1"/>
          </p:cNvSpPr>
          <p:nvPr>
            <p:ph idx="1"/>
          </p:nvPr>
        </p:nvSpPr>
        <p:spPr/>
        <p:txBody>
          <a:bodyPr>
            <a:normAutofit fontScale="85000" lnSpcReduction="20000"/>
          </a:bodyPr>
          <a:lstStyle/>
          <a:p>
            <a:pPr marL="0" indent="0">
              <a:buNone/>
            </a:pPr>
            <a:r>
              <a:rPr lang="es-AR" dirty="0" smtClean="0"/>
              <a:t>Refuerzo positivo: se hace estando atento a las cosas que él hace bien.</a:t>
            </a:r>
          </a:p>
          <a:p>
            <a:pPr marL="0" indent="0">
              <a:buNone/>
            </a:pPr>
            <a:r>
              <a:rPr lang="es-AR" dirty="0" smtClean="0"/>
              <a:t>Describir: consiste en exponer en forma mas objetiva, cual es la realidad de las cosas que vamos hablar.</a:t>
            </a:r>
          </a:p>
          <a:p>
            <a:pPr marL="0" indent="0">
              <a:buNone/>
            </a:pPr>
            <a:r>
              <a:rPr lang="es-AR" dirty="0" smtClean="0"/>
              <a:t>Los ocho sentidos: se trata del sentido del humor que debe inundar día a día en nuestro trabajo y relación con los pacientes y compañeros. </a:t>
            </a:r>
          </a:p>
          <a:p>
            <a:pPr marL="0" indent="0">
              <a:buNone/>
            </a:pPr>
            <a:r>
              <a:rPr lang="es-AR" dirty="0" smtClean="0"/>
              <a:t>Acuerdo parcial: consiste en reconocer que la otra persona puede tener algo de razón, sin que uno mismo pueda dar sus opiniones propias.</a:t>
            </a:r>
          </a:p>
          <a:p>
            <a:pPr marL="0" indent="0">
              <a:buNone/>
            </a:pPr>
            <a:r>
              <a:rPr lang="es-AR" dirty="0" smtClean="0"/>
              <a:t>Percepción: es el punto de vista de un individuo de los acontecimientos producidos en su entorno.</a:t>
            </a:r>
            <a:endParaRPr lang="es-AR" dirty="0"/>
          </a:p>
        </p:txBody>
      </p:sp>
    </p:spTree>
    <p:extLst>
      <p:ext uri="{BB962C8B-B14F-4D97-AF65-F5344CB8AC3E}">
        <p14:creationId xmlns:p14="http://schemas.microsoft.com/office/powerpoint/2010/main" xmlns="" val="186826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DESVENTAJAS QUE ADOPTA EL PERSONAL DE ENFERMERÍA</a:t>
            </a:r>
            <a:endParaRPr lang="es-AR" b="1" dirty="0"/>
          </a:p>
        </p:txBody>
      </p:sp>
      <p:sp>
        <p:nvSpPr>
          <p:cNvPr id="3" name="2 Marcador de contenido"/>
          <p:cNvSpPr>
            <a:spLocks noGrp="1"/>
          </p:cNvSpPr>
          <p:nvPr>
            <p:ph idx="1"/>
          </p:nvPr>
        </p:nvSpPr>
        <p:spPr/>
        <p:txBody>
          <a:bodyPr>
            <a:normAutofit fontScale="92500" lnSpcReduction="20000"/>
          </a:bodyPr>
          <a:lstStyle/>
          <a:p>
            <a:r>
              <a:rPr lang="es-AR" dirty="0" smtClean="0"/>
              <a:t>Tiempo que pasan de pie durante la jornada laboral.</a:t>
            </a:r>
          </a:p>
          <a:p>
            <a:r>
              <a:rPr lang="es-AR" dirty="0" smtClean="0"/>
              <a:t>Carga laboral en lugar de trabajo.</a:t>
            </a:r>
          </a:p>
          <a:p>
            <a:r>
              <a:rPr lang="es-AR" dirty="0" smtClean="0"/>
              <a:t>El área de trabajo genera stress.</a:t>
            </a:r>
          </a:p>
          <a:p>
            <a:r>
              <a:rPr lang="es-AR" dirty="0" smtClean="0"/>
              <a:t>Ventilación en el área de trabajo.</a:t>
            </a:r>
          </a:p>
          <a:p>
            <a:r>
              <a:rPr lang="es-AR" dirty="0" smtClean="0"/>
              <a:t>Tiempo para relajarse durante la jornada laboral.</a:t>
            </a:r>
          </a:p>
          <a:p>
            <a:r>
              <a:rPr lang="es-AR" dirty="0" smtClean="0"/>
              <a:t>Levantar objetos pesados durante la jornada laboral.</a:t>
            </a:r>
          </a:p>
          <a:p>
            <a:r>
              <a:rPr lang="es-AR" dirty="0" smtClean="0"/>
              <a:t>La competencia y las relaciones interpersonales del personal de enfermería  </a:t>
            </a:r>
          </a:p>
          <a:p>
            <a:endParaRPr lang="es-AR" dirty="0"/>
          </a:p>
        </p:txBody>
      </p:sp>
    </p:spTree>
    <p:extLst>
      <p:ext uri="{BB962C8B-B14F-4D97-AF65-F5344CB8AC3E}">
        <p14:creationId xmlns:p14="http://schemas.microsoft.com/office/powerpoint/2010/main" xmlns="" val="264064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229600" cy="1143000"/>
          </a:xfrm>
        </p:spPr>
        <p:txBody>
          <a:bodyPr>
            <a:normAutofit fontScale="90000"/>
          </a:bodyPr>
          <a:lstStyle/>
          <a:p>
            <a:r>
              <a:rPr lang="es-AR" b="1" dirty="0" smtClean="0"/>
              <a:t>DEFINICIÓN </a:t>
            </a:r>
            <a:r>
              <a:rPr lang="es-AR" b="1" dirty="0" smtClean="0"/>
              <a:t>CONCEPTUAL DE VARIABLES</a:t>
            </a:r>
            <a:endParaRPr lang="es-AR" b="1" dirty="0"/>
          </a:p>
        </p:txBody>
      </p:sp>
      <p:sp>
        <p:nvSpPr>
          <p:cNvPr id="3" name="2 Marcador de contenido"/>
          <p:cNvSpPr>
            <a:spLocks noGrp="1"/>
          </p:cNvSpPr>
          <p:nvPr>
            <p:ph idx="1"/>
          </p:nvPr>
        </p:nvSpPr>
        <p:spPr/>
        <p:txBody>
          <a:bodyPr>
            <a:normAutofit fontScale="85000" lnSpcReduction="20000"/>
          </a:bodyPr>
          <a:lstStyle/>
          <a:p>
            <a:r>
              <a:rPr lang="es-AR" u="sng" dirty="0" smtClean="0"/>
              <a:t>Personal de enfermería: </a:t>
            </a:r>
            <a:r>
              <a:rPr lang="es-AR" dirty="0" smtClean="0"/>
              <a:t>grupo de profesionales que han finalizados sus estudios básicos en la enfermería y ejercen funciones de cuidados hacia la persona enferma.</a:t>
            </a:r>
          </a:p>
          <a:p>
            <a:r>
              <a:rPr lang="es-AR" u="sng" dirty="0" smtClean="0"/>
              <a:t>Comunicación: </a:t>
            </a:r>
            <a:r>
              <a:rPr lang="es-AR" dirty="0" smtClean="0"/>
              <a:t>es un proceso de enviar y recibir mensajes mediante el cual los seres humanos se relacionan con los demás, es una característica fundamental de los enfermeros como seres sociales.</a:t>
            </a:r>
          </a:p>
          <a:p>
            <a:r>
              <a:rPr lang="es-AR" u="sng" dirty="0" smtClean="0"/>
              <a:t>Entrega de guardia: </a:t>
            </a:r>
            <a:r>
              <a:rPr lang="es-AR" dirty="0" smtClean="0"/>
              <a:t>es la ultima acción de enfermería al finalizar la guardia, es el cambio de personal de enfermería, quienes continúan con el cuidado de los pacientes hospitalizados</a:t>
            </a:r>
            <a:endParaRPr lang="es-AR" u="sng" dirty="0"/>
          </a:p>
        </p:txBody>
      </p:sp>
    </p:spTree>
    <p:extLst>
      <p:ext uri="{BB962C8B-B14F-4D97-AF65-F5344CB8AC3E}">
        <p14:creationId xmlns:p14="http://schemas.microsoft.com/office/powerpoint/2010/main" xmlns="" val="361540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HIPÓTESIS</a:t>
            </a:r>
            <a:endParaRPr lang="es-AR" b="1" dirty="0"/>
          </a:p>
        </p:txBody>
      </p:sp>
      <p:sp>
        <p:nvSpPr>
          <p:cNvPr id="3" name="2 Marcador de contenido"/>
          <p:cNvSpPr>
            <a:spLocks noGrp="1"/>
          </p:cNvSpPr>
          <p:nvPr>
            <p:ph idx="1"/>
          </p:nvPr>
        </p:nvSpPr>
        <p:spPr/>
        <p:txBody>
          <a:bodyPr/>
          <a:lstStyle/>
          <a:p>
            <a:pPr marL="0" indent="0">
              <a:buNone/>
            </a:pPr>
            <a:r>
              <a:rPr lang="es-AR" dirty="0" smtClean="0"/>
              <a:t>Los factores que dificultan la comunicación en la entrega de guardia en el Servicio de Neurocirugía del Hospital Central pueden ser cansancio, distancia, acceso de trabajo, déficit de enfermeros, motivación económica estos serian factores condicionantes de la comunicación en la entrega de guardia. </a:t>
            </a:r>
            <a:endParaRPr lang="es-AR" dirty="0"/>
          </a:p>
        </p:txBody>
      </p:sp>
    </p:spTree>
    <p:extLst>
      <p:ext uri="{BB962C8B-B14F-4D97-AF65-F5344CB8AC3E}">
        <p14:creationId xmlns:p14="http://schemas.microsoft.com/office/powerpoint/2010/main" xmlns="" val="354189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VARIABLES</a:t>
            </a:r>
            <a:endParaRPr lang="es-AR" b="1" dirty="0"/>
          </a:p>
        </p:txBody>
      </p:sp>
      <p:sp>
        <p:nvSpPr>
          <p:cNvPr id="3" name="2 Marcador de contenido"/>
          <p:cNvSpPr>
            <a:spLocks noGrp="1"/>
          </p:cNvSpPr>
          <p:nvPr>
            <p:ph idx="1"/>
          </p:nvPr>
        </p:nvSpPr>
        <p:spPr/>
        <p:txBody>
          <a:bodyPr>
            <a:normAutofit fontScale="92500" lnSpcReduction="10000"/>
          </a:bodyPr>
          <a:lstStyle/>
          <a:p>
            <a:pPr marL="0" indent="0">
              <a:buNone/>
            </a:pPr>
            <a:r>
              <a:rPr lang="es-AR" u="sng" dirty="0" smtClean="0"/>
              <a:t>Dependientes:</a:t>
            </a:r>
          </a:p>
          <a:p>
            <a:pPr marL="0" indent="0">
              <a:buNone/>
            </a:pPr>
            <a:r>
              <a:rPr lang="es-AR" dirty="0" smtClean="0"/>
              <a:t>Dificultad de la comunicación en la entrega de guardia</a:t>
            </a:r>
          </a:p>
          <a:p>
            <a:pPr marL="0" indent="0">
              <a:buNone/>
            </a:pPr>
            <a:r>
              <a:rPr lang="es-AR" u="sng" dirty="0" smtClean="0"/>
              <a:t>Independientes:</a:t>
            </a:r>
          </a:p>
          <a:p>
            <a:r>
              <a:rPr lang="es-AR" dirty="0" smtClean="0"/>
              <a:t>Desmotivación del personal de enfermería</a:t>
            </a:r>
          </a:p>
          <a:p>
            <a:r>
              <a:rPr lang="es-AR" dirty="0" smtClean="0"/>
              <a:t>Aumento la demanda de atención </a:t>
            </a:r>
          </a:p>
          <a:p>
            <a:r>
              <a:rPr lang="es-AR" dirty="0" smtClean="0"/>
              <a:t>Déficit de personal de enfermería</a:t>
            </a:r>
          </a:p>
          <a:p>
            <a:r>
              <a:rPr lang="es-AR" dirty="0" smtClean="0"/>
              <a:t>Incumplimiento del protocolo de la entrega de guardia en el personal de enfermería   </a:t>
            </a:r>
            <a:endParaRPr lang="es-AR" dirty="0"/>
          </a:p>
        </p:txBody>
      </p:sp>
    </p:spTree>
    <p:extLst>
      <p:ext uri="{BB962C8B-B14F-4D97-AF65-F5344CB8AC3E}">
        <p14:creationId xmlns:p14="http://schemas.microsoft.com/office/powerpoint/2010/main" xmlns="" val="121677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DISEÑO METODOLÓGICO</a:t>
            </a:r>
            <a:endParaRPr lang="es-AR" b="1" dirty="0"/>
          </a:p>
        </p:txBody>
      </p:sp>
      <p:sp>
        <p:nvSpPr>
          <p:cNvPr id="3" name="2 Marcador de contenido"/>
          <p:cNvSpPr>
            <a:spLocks noGrp="1"/>
          </p:cNvSpPr>
          <p:nvPr>
            <p:ph idx="1"/>
          </p:nvPr>
        </p:nvSpPr>
        <p:spPr/>
        <p:txBody>
          <a:bodyPr>
            <a:normAutofit fontScale="77500" lnSpcReduction="20000"/>
          </a:bodyPr>
          <a:lstStyle/>
          <a:p>
            <a:pPr marL="0" indent="0">
              <a:buNone/>
            </a:pPr>
            <a:r>
              <a:rPr lang="es-AR" u="sng" dirty="0" smtClean="0"/>
              <a:t>Tipos de estudio</a:t>
            </a:r>
          </a:p>
          <a:p>
            <a:r>
              <a:rPr lang="es-AR" dirty="0" smtClean="0"/>
              <a:t>Cuantitativos: es un estudio cuantitativo ya que con este se intenta recolectar datos de forma sistemática. Se observara y analizara al personal de enfermería es el déficit de la comunicación en la entrega de guardia,  las variables son susceptibles de medición y carácter estadístico.</a:t>
            </a:r>
          </a:p>
          <a:p>
            <a:r>
              <a:rPr lang="es-AR" dirty="0" smtClean="0"/>
              <a:t>Descriptivo: se trata de conocer los factores que afectan e influyen en la comunicación de enfermería en la entrega de guardia.</a:t>
            </a:r>
          </a:p>
          <a:p>
            <a:r>
              <a:rPr lang="es-AR" dirty="0" smtClean="0"/>
              <a:t>Transversal:  se realizara un corte transversal en la realidad y el tiempo de la investigación según su finalidad, es aplicada porque da soluciones a los problemas según su fuentes. </a:t>
            </a:r>
            <a:endParaRPr lang="es-AR" dirty="0"/>
          </a:p>
        </p:txBody>
      </p:sp>
    </p:spTree>
    <p:extLst>
      <p:ext uri="{BB962C8B-B14F-4D97-AF65-F5344CB8AC3E}">
        <p14:creationId xmlns:p14="http://schemas.microsoft.com/office/powerpoint/2010/main" xmlns="" val="179260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endParaRPr lang="es-AR"/>
          </a:p>
        </p:txBody>
      </p:sp>
      <p:sp>
        <p:nvSpPr>
          <p:cNvPr id="9" name="8 Subtítulo"/>
          <p:cNvSpPr>
            <a:spLocks noGrp="1"/>
          </p:cNvSpPr>
          <p:nvPr>
            <p:ph type="subTitle" idx="1"/>
          </p:nvPr>
        </p:nvSpPr>
        <p:spPr/>
        <p:txBody>
          <a:bodyPr/>
          <a:lstStyle/>
          <a:p>
            <a:endParaRPr lang="es-AR"/>
          </a:p>
        </p:txBody>
      </p:sp>
      <p:pic>
        <p:nvPicPr>
          <p:cNvPr id="7" name="6 Marcador de posición de imagen" descr="entrada.JPG"/>
          <p:cNvPicPr>
            <a:picLocks noGrp="1" noChangeAspect="1"/>
          </p:cNvPicPr>
          <p:nvPr>
            <p:ph type="pic" idx="4294967295"/>
          </p:nvPr>
        </p:nvPicPr>
        <p:blipFill>
          <a:blip r:embed="rId2" cstate="print">
            <a:lum bright="-7000" contrast="22000"/>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DISEÑO METODOLÓGICO</a:t>
            </a:r>
            <a:endParaRPr lang="es-AR" b="1" dirty="0"/>
          </a:p>
        </p:txBody>
      </p:sp>
      <p:sp>
        <p:nvSpPr>
          <p:cNvPr id="3" name="2 Marcador de contenido"/>
          <p:cNvSpPr>
            <a:spLocks noGrp="1"/>
          </p:cNvSpPr>
          <p:nvPr>
            <p:ph idx="1"/>
          </p:nvPr>
        </p:nvSpPr>
        <p:spPr/>
        <p:txBody>
          <a:bodyPr>
            <a:normAutofit fontScale="77500" lnSpcReduction="20000"/>
          </a:bodyPr>
          <a:lstStyle/>
          <a:p>
            <a:r>
              <a:rPr lang="es-AR" dirty="0" smtClean="0"/>
              <a:t>Universo y muestra: se estudia todo el personal de enfermería que desarrolla funciones laborales en el servicio de Neurocirugía del Hospital Central con un total de 12 enfermeros en el año 2012.Al ser el universo pequeño se trabaja con el 100% de la muestra.</a:t>
            </a:r>
          </a:p>
          <a:p>
            <a:r>
              <a:rPr lang="es-AR" dirty="0" smtClean="0"/>
              <a:t>Unidad de análisis: enfermeros del Servicio de Neurocirugía del Hospital Central.</a:t>
            </a:r>
          </a:p>
          <a:p>
            <a:r>
              <a:rPr lang="es-AR" dirty="0" smtClean="0"/>
              <a:t>Técnicas: se realiza un cuestionario donde las respuestas son formuladas por escrito y no se requiere la presencia del entrevistador.</a:t>
            </a:r>
          </a:p>
          <a:p>
            <a:r>
              <a:rPr lang="es-AR" dirty="0" smtClean="0"/>
              <a:t>Instrumento: se utiliza la encuesta, se obtendrá la información de los sujetos de estudio, donde se describe la entrega de guardia en forma verbal y escrita.</a:t>
            </a:r>
          </a:p>
          <a:p>
            <a:endParaRPr lang="es-AR" dirty="0"/>
          </a:p>
        </p:txBody>
      </p:sp>
    </p:spTree>
    <p:extLst>
      <p:ext uri="{BB962C8B-B14F-4D97-AF65-F5344CB8AC3E}">
        <p14:creationId xmlns:p14="http://schemas.microsoft.com/office/powerpoint/2010/main" xmlns="" val="427780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RECOMENDACIONES</a:t>
            </a:r>
            <a:endParaRPr lang="es-AR" b="1" dirty="0"/>
          </a:p>
        </p:txBody>
      </p:sp>
      <p:sp>
        <p:nvSpPr>
          <p:cNvPr id="3" name="2 Marcador de contenido"/>
          <p:cNvSpPr>
            <a:spLocks noGrp="1"/>
          </p:cNvSpPr>
          <p:nvPr>
            <p:ph idx="1"/>
          </p:nvPr>
        </p:nvSpPr>
        <p:spPr/>
        <p:txBody>
          <a:bodyPr>
            <a:normAutofit fontScale="70000" lnSpcReduction="20000"/>
          </a:bodyPr>
          <a:lstStyle/>
          <a:p>
            <a:pPr marL="0" indent="0">
              <a:buNone/>
            </a:pPr>
            <a:r>
              <a:rPr lang="es-AR" dirty="0" smtClean="0"/>
              <a:t>Se sugiere para mejorar la dificultad en la entrega de guardia del servicio de Neurocirugía del Hospital Central:</a:t>
            </a:r>
          </a:p>
          <a:p>
            <a:r>
              <a:rPr lang="es-AR" dirty="0" smtClean="0"/>
              <a:t>Cumplir con el horario de entrada en cuanto sea necesario para poder recibir una guardia completa en observación y comunicación.</a:t>
            </a:r>
          </a:p>
          <a:p>
            <a:r>
              <a:rPr lang="es-AR" dirty="0" smtClean="0"/>
              <a:t>Observar al paciente de la manera mas completa para evitar complicaciones en el transcurso de la guardia.</a:t>
            </a:r>
          </a:p>
          <a:p>
            <a:r>
              <a:rPr lang="es-AR" dirty="0" smtClean="0"/>
              <a:t>El cambio de guardia, la comunicación tiene que ser clara y con libro de novedades en mano.</a:t>
            </a:r>
          </a:p>
          <a:p>
            <a:r>
              <a:rPr lang="es-AR" dirty="0" smtClean="0"/>
              <a:t>Motivar al personal del servicio para una mejor comodidad en el mismo.</a:t>
            </a:r>
          </a:p>
          <a:p>
            <a:r>
              <a:rPr lang="es-AR" dirty="0" smtClean="0"/>
              <a:t>A la hora del cambio de guardia se recomienda que el grupo del personal tiene que estar completo de esa manera se lograría una mejor comunicación.</a:t>
            </a:r>
            <a:endParaRPr lang="es-AR" dirty="0"/>
          </a:p>
        </p:txBody>
      </p:sp>
    </p:spTree>
    <p:extLst>
      <p:ext uri="{BB962C8B-B14F-4D97-AF65-F5344CB8AC3E}">
        <p14:creationId xmlns:p14="http://schemas.microsoft.com/office/powerpoint/2010/main" xmlns="" val="24344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RECOMENDACIONES</a:t>
            </a:r>
            <a:endParaRPr lang="es-AR" b="1" dirty="0"/>
          </a:p>
        </p:txBody>
      </p:sp>
      <p:sp>
        <p:nvSpPr>
          <p:cNvPr id="3" name="2 Marcador de contenido"/>
          <p:cNvSpPr>
            <a:spLocks noGrp="1"/>
          </p:cNvSpPr>
          <p:nvPr>
            <p:ph idx="1"/>
          </p:nvPr>
        </p:nvSpPr>
        <p:spPr/>
        <p:txBody>
          <a:bodyPr>
            <a:normAutofit fontScale="70000" lnSpcReduction="20000"/>
          </a:bodyPr>
          <a:lstStyle/>
          <a:p>
            <a:r>
              <a:rPr lang="es-AR" dirty="0" smtClean="0"/>
              <a:t>Cuando se esta realizando el pase de guardia concentrarse en el mismo sin hacer desviaciones del tema.</a:t>
            </a:r>
          </a:p>
          <a:p>
            <a:r>
              <a:rPr lang="es-AR" dirty="0" smtClean="0"/>
              <a:t>Es importante realizar reuniones dentro o fuera del servicio como para conocerse más entre enfermeros y de está manera entender sus motivos o cada comportamiento que tenga influencia  a la comunicación.</a:t>
            </a:r>
          </a:p>
          <a:p>
            <a:r>
              <a:rPr lang="es-AR" dirty="0" smtClean="0"/>
              <a:t>Rotar el grupo de enfermería para todos los turnos, ya que se observa los enfermeros que trabajan mucho de noche su rendimiento físico no es el mismo, y más aún el coeficiente mental, todo esto también es parte de una buena comunicación.</a:t>
            </a:r>
          </a:p>
          <a:p>
            <a:r>
              <a:rPr lang="es-AR" dirty="0" smtClean="0"/>
              <a:t>Motivar al personal para una mejor comodidad laboral ya que esto genera un positivismo en cada enfermera y ayuda a que la comunicación sea más clara y completa.</a:t>
            </a:r>
            <a:endParaRPr lang="es-AR" dirty="0"/>
          </a:p>
        </p:txBody>
      </p:sp>
    </p:spTree>
    <p:extLst>
      <p:ext uri="{BB962C8B-B14F-4D97-AF65-F5344CB8AC3E}">
        <p14:creationId xmlns:p14="http://schemas.microsoft.com/office/powerpoint/2010/main" xmlns="" val="321421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CONCLUSIÓN</a:t>
            </a:r>
            <a:endParaRPr lang="es-AR" b="1" dirty="0"/>
          </a:p>
        </p:txBody>
      </p:sp>
      <p:sp>
        <p:nvSpPr>
          <p:cNvPr id="3" name="2 Marcador de contenido"/>
          <p:cNvSpPr>
            <a:spLocks noGrp="1"/>
          </p:cNvSpPr>
          <p:nvPr>
            <p:ph idx="1"/>
          </p:nvPr>
        </p:nvSpPr>
        <p:spPr/>
        <p:txBody>
          <a:bodyPr>
            <a:normAutofit fontScale="70000" lnSpcReduction="20000"/>
          </a:bodyPr>
          <a:lstStyle/>
          <a:p>
            <a:pPr marL="0" indent="0">
              <a:buNone/>
            </a:pPr>
            <a:r>
              <a:rPr lang="es-AR" dirty="0" smtClean="0"/>
              <a:t>Luego de recorrer el camino de la investigación y de procesar los datos del personal de enfermería del Servicio de Neurocirugía del Hospital Central se llega a una conclusión que hay una gran cantidad de profesionales sometidos a doble empleos para obtener una remuneración en lo económico, teniendo en cuenta que en la actualidad el </a:t>
            </a:r>
            <a:r>
              <a:rPr lang="es-AR" smtClean="0"/>
              <a:t>sueldo básico </a:t>
            </a:r>
            <a:r>
              <a:rPr lang="es-AR" dirty="0" smtClean="0"/>
              <a:t>de un enfermero esta por debajo de la canasta familiar.</a:t>
            </a:r>
          </a:p>
          <a:p>
            <a:pPr marL="0" indent="0">
              <a:buNone/>
            </a:pPr>
            <a:r>
              <a:rPr lang="es-AR" dirty="0" smtClean="0"/>
              <a:t>Por lo tanto con este trabajo realizado tal problemática nos dice que se debe trabajar en equipo integrado con todo el personal, favoreciendo una comunicación solida para que nuestra actividad laboral sea mucho más placentera, ya que dedicamos parte de nuestras vidas a la institución donde trabajamos y con nuestros compañeros que son nuestra segunda familia, teniendo en cuenta estos requisitos se tratara de llegar al objetivo propuesto</a:t>
            </a:r>
            <a:endParaRPr lang="es-AR" dirty="0"/>
          </a:p>
        </p:txBody>
      </p:sp>
    </p:spTree>
    <p:extLst>
      <p:ext uri="{BB962C8B-B14F-4D97-AF65-F5344CB8AC3E}">
        <p14:creationId xmlns:p14="http://schemas.microsoft.com/office/powerpoint/2010/main" xmlns="" val="16056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1500174"/>
          <a:ext cx="6357983" cy="1571636"/>
        </p:xfrm>
        <a:graphic>
          <a:graphicData uri="http://schemas.openxmlformats.org/drawingml/2006/table">
            <a:tbl>
              <a:tblPr/>
              <a:tblGrid>
                <a:gridCol w="2764263"/>
                <a:gridCol w="1796860"/>
                <a:gridCol w="1796860"/>
              </a:tblGrid>
              <a:tr h="388044">
                <a:tc>
                  <a:txBody>
                    <a:bodyPr/>
                    <a:lstStyle/>
                    <a:p>
                      <a:pPr algn="ctr">
                        <a:lnSpc>
                          <a:spcPct val="115000"/>
                        </a:lnSpc>
                        <a:spcAft>
                          <a:spcPts val="0"/>
                        </a:spcAft>
                      </a:pPr>
                      <a:r>
                        <a:rPr lang="es-ES_tradnl" sz="1200">
                          <a:latin typeface="Arial"/>
                          <a:ea typeface="Calibri"/>
                          <a:cs typeface="Times New Roman"/>
                        </a:rPr>
                        <a:t>Sexo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044">
                <a:tc>
                  <a:txBody>
                    <a:bodyPr/>
                    <a:lstStyle/>
                    <a:p>
                      <a:pPr algn="ctr">
                        <a:lnSpc>
                          <a:spcPct val="115000"/>
                        </a:lnSpc>
                        <a:spcAft>
                          <a:spcPts val="0"/>
                        </a:spcAft>
                      </a:pPr>
                      <a:r>
                        <a:rPr lang="es-ES_tradnl" sz="1200">
                          <a:latin typeface="Arial"/>
                          <a:ea typeface="Calibri"/>
                          <a:cs typeface="Times New Roman"/>
                        </a:rPr>
                        <a:t>Femenino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044">
                <a:tc>
                  <a:txBody>
                    <a:bodyPr/>
                    <a:lstStyle/>
                    <a:p>
                      <a:pPr algn="ctr">
                        <a:lnSpc>
                          <a:spcPct val="115000"/>
                        </a:lnSpc>
                        <a:spcAft>
                          <a:spcPts val="0"/>
                        </a:spcAft>
                      </a:pPr>
                      <a:r>
                        <a:rPr lang="es-ES_tradnl" sz="1200">
                          <a:latin typeface="Arial"/>
                          <a:ea typeface="Calibri"/>
                          <a:cs typeface="Times New Roman"/>
                        </a:rPr>
                        <a:t>Masculino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41,67%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04">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9634" name="Rectangle 2"/>
          <p:cNvSpPr>
            <a:spLocks noChangeArrowheads="1"/>
          </p:cNvSpPr>
          <p:nvPr/>
        </p:nvSpPr>
        <p:spPr bwMode="auto">
          <a:xfrm>
            <a:off x="214282" y="285728"/>
            <a:ext cx="87154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 </a:t>
            </a:r>
            <a:endParaRPr lang="es-ES" b="1"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kumimoji="0" lang="es-ES_tradnl"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Personal de Enfermería del Servicio de Neurocirugía  del Hospital Central según sexo </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69633" name="Object 1"/>
          <p:cNvGraphicFramePr>
            <a:graphicFrameLocks/>
          </p:cNvGraphicFramePr>
          <p:nvPr/>
        </p:nvGraphicFramePr>
        <p:xfrm>
          <a:off x="2357422" y="3286124"/>
          <a:ext cx="4038600" cy="2828925"/>
        </p:xfrm>
        <a:graphic>
          <a:graphicData uri="http://schemas.openxmlformats.org/presentationml/2006/ole">
            <p:oleObj spid="_x0000_s69633" name="Gráfico" r:id="rId3" imgW="4038600" imgH="2828925" progId="Excel.Sheet.8">
              <p:embed/>
            </p:oleObj>
          </a:graphicData>
        </a:graphic>
      </p:graphicFrame>
      <p:sp>
        <p:nvSpPr>
          <p:cNvPr id="69635" name="Rectangle 3"/>
          <p:cNvSpPr>
            <a:spLocks noChangeArrowheads="1"/>
          </p:cNvSpPr>
          <p:nvPr/>
        </p:nvSpPr>
        <p:spPr bwMode="auto">
          <a:xfrm>
            <a:off x="0" y="3286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2: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Personal de Enfermería del Servicio de Neurocirugía del Hospital Central, según edad</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714480" y="1357298"/>
          <a:ext cx="5500727" cy="1857387"/>
        </p:xfrm>
        <a:graphic>
          <a:graphicData uri="http://schemas.openxmlformats.org/drawingml/2006/table">
            <a:tbl>
              <a:tblPr/>
              <a:tblGrid>
                <a:gridCol w="1590315"/>
                <a:gridCol w="1955206"/>
                <a:gridCol w="1955206"/>
              </a:tblGrid>
              <a:tr h="265341">
                <a:tc>
                  <a:txBody>
                    <a:bodyPr/>
                    <a:lstStyle/>
                    <a:p>
                      <a:pPr algn="ctr">
                        <a:lnSpc>
                          <a:spcPct val="115000"/>
                        </a:lnSpc>
                        <a:spcAft>
                          <a:spcPts val="0"/>
                        </a:spcAft>
                      </a:pPr>
                      <a:r>
                        <a:rPr lang="es-ES_tradnl" sz="1200" dirty="0">
                          <a:latin typeface="Arial"/>
                          <a:ea typeface="Calibri"/>
                          <a:cs typeface="Times New Roman"/>
                        </a:rPr>
                        <a:t>Edad</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41">
                <a:tc>
                  <a:txBody>
                    <a:bodyPr/>
                    <a:lstStyle/>
                    <a:p>
                      <a:pPr algn="ctr">
                        <a:lnSpc>
                          <a:spcPct val="115000"/>
                        </a:lnSpc>
                        <a:spcAft>
                          <a:spcPts val="0"/>
                        </a:spcAft>
                      </a:pPr>
                      <a:r>
                        <a:rPr lang="es-ES_tradnl" sz="1200">
                          <a:latin typeface="Arial"/>
                          <a:ea typeface="Calibri"/>
                          <a:cs typeface="Times New Roman"/>
                        </a:rPr>
                        <a:t>25-29</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41">
                <a:tc>
                  <a:txBody>
                    <a:bodyPr/>
                    <a:lstStyle/>
                    <a:p>
                      <a:pPr algn="ctr">
                        <a:lnSpc>
                          <a:spcPct val="115000"/>
                        </a:lnSpc>
                        <a:spcAft>
                          <a:spcPts val="0"/>
                        </a:spcAft>
                      </a:pPr>
                      <a:r>
                        <a:rPr lang="es-ES_tradnl" sz="1200">
                          <a:latin typeface="Arial"/>
                          <a:ea typeface="Calibri"/>
                          <a:cs typeface="Times New Roman"/>
                        </a:rPr>
                        <a:t>30-34</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41">
                <a:tc>
                  <a:txBody>
                    <a:bodyPr/>
                    <a:lstStyle/>
                    <a:p>
                      <a:pPr algn="ctr">
                        <a:lnSpc>
                          <a:spcPct val="115000"/>
                        </a:lnSpc>
                        <a:spcAft>
                          <a:spcPts val="0"/>
                        </a:spcAft>
                      </a:pPr>
                      <a:r>
                        <a:rPr lang="es-ES_tradnl" sz="1200">
                          <a:latin typeface="Arial"/>
                          <a:ea typeface="Calibri"/>
                          <a:cs typeface="Times New Roman"/>
                        </a:rPr>
                        <a:t>35-39</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41.87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41">
                <a:tc>
                  <a:txBody>
                    <a:bodyPr/>
                    <a:lstStyle/>
                    <a:p>
                      <a:pPr algn="ctr">
                        <a:lnSpc>
                          <a:spcPct val="115000"/>
                        </a:lnSpc>
                        <a:spcAft>
                          <a:spcPts val="0"/>
                        </a:spcAft>
                      </a:pPr>
                      <a:r>
                        <a:rPr lang="es-ES_tradnl" sz="1200">
                          <a:latin typeface="Arial"/>
                          <a:ea typeface="Calibri"/>
                          <a:cs typeface="Times New Roman"/>
                        </a:rPr>
                        <a:t>40-44</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41">
                <a:tc>
                  <a:txBody>
                    <a:bodyPr/>
                    <a:lstStyle/>
                    <a:p>
                      <a:pPr algn="ctr">
                        <a:lnSpc>
                          <a:spcPct val="115000"/>
                        </a:lnSpc>
                        <a:spcAft>
                          <a:spcPts val="0"/>
                        </a:spcAft>
                      </a:pPr>
                      <a:r>
                        <a:rPr lang="es-ES_tradnl" sz="1200">
                          <a:latin typeface="Arial"/>
                          <a:ea typeface="Calibri"/>
                          <a:cs typeface="Times New Roman"/>
                        </a:rPr>
                        <a:t>45 y mas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41">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12</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0657" name="Gráfico 1"/>
          <p:cNvGraphicFramePr>
            <a:graphicFrameLocks/>
          </p:cNvGraphicFramePr>
          <p:nvPr/>
        </p:nvGraphicFramePr>
        <p:xfrm>
          <a:off x="2643174" y="3571876"/>
          <a:ext cx="3429024" cy="2357454"/>
        </p:xfrm>
        <a:graphic>
          <a:graphicData uri="http://schemas.openxmlformats.org/presentationml/2006/ole">
            <p:oleObj spid="_x0000_s70657" name="Gráfico" r:id="rId3" imgW="3889585" imgH="3066554" progId="Excel.Sheet.8">
              <p:embed/>
            </p:oleObj>
          </a:graphicData>
        </a:graphic>
      </p:graphicFrame>
      <p:sp>
        <p:nvSpPr>
          <p:cNvPr id="70659" name="Rectangle 3"/>
          <p:cNvSpPr>
            <a:spLocks noChangeArrowheads="1"/>
          </p:cNvSpPr>
          <p:nvPr/>
        </p:nvSpPr>
        <p:spPr bwMode="auto">
          <a:xfrm>
            <a:off x="0"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9"/>
            <a:ext cx="87154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3: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a:t>
            </a:r>
            <a:r>
              <a:rPr lang="es-ES_tradnl" sz="1600" dirty="0" smtClean="0">
                <a:latin typeface="Arial" pitchFamily="34" charset="0"/>
                <a:cs typeface="Arial" pitchFamily="34" charset="0"/>
              </a:rPr>
              <a:t>Cuál es su nivel académico?</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428728" y="1571613"/>
          <a:ext cx="5857916" cy="1428759"/>
        </p:xfrm>
        <a:graphic>
          <a:graphicData uri="http://schemas.openxmlformats.org/drawingml/2006/table">
            <a:tbl>
              <a:tblPr/>
              <a:tblGrid>
                <a:gridCol w="2960609"/>
                <a:gridCol w="1354511"/>
                <a:gridCol w="1542796"/>
              </a:tblGrid>
              <a:tr h="250294">
                <a:tc>
                  <a:txBody>
                    <a:bodyPr/>
                    <a:lstStyle/>
                    <a:p>
                      <a:pPr algn="ctr">
                        <a:lnSpc>
                          <a:spcPct val="115000"/>
                        </a:lnSpc>
                        <a:spcAft>
                          <a:spcPts val="0"/>
                        </a:spcAft>
                      </a:pPr>
                      <a:r>
                        <a:rPr lang="es-ES_tradnl" sz="1200" dirty="0">
                          <a:latin typeface="Arial"/>
                          <a:ea typeface="Calibri"/>
                          <a:cs typeface="Times New Roman"/>
                        </a:rPr>
                        <a:t>Formación Académica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5">
                <a:tc>
                  <a:txBody>
                    <a:bodyPr/>
                    <a:lstStyle/>
                    <a:p>
                      <a:pPr algn="ctr">
                        <a:lnSpc>
                          <a:spcPct val="115000"/>
                        </a:lnSpc>
                        <a:spcAft>
                          <a:spcPts val="0"/>
                        </a:spcAft>
                      </a:pPr>
                      <a:endParaRPr lang="es-ES_tradnl" sz="800">
                        <a:latin typeface="Arial"/>
                        <a:ea typeface="Calibri"/>
                        <a:cs typeface="Times New Roman"/>
                      </a:endParaRPr>
                    </a:p>
                    <a:p>
                      <a:pPr algn="ctr">
                        <a:lnSpc>
                          <a:spcPct val="115000"/>
                        </a:lnSpc>
                        <a:spcAft>
                          <a:spcPts val="0"/>
                        </a:spcAft>
                      </a:pPr>
                      <a:r>
                        <a:rPr lang="es-ES_tradnl" sz="1200">
                          <a:latin typeface="Arial"/>
                          <a:ea typeface="Calibri"/>
                          <a:cs typeface="Times New Roman"/>
                        </a:rPr>
                        <a:t>Lic</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94">
                <a:tc>
                  <a:txBody>
                    <a:bodyPr/>
                    <a:lstStyle/>
                    <a:p>
                      <a:pPr algn="ctr">
                        <a:lnSpc>
                          <a:spcPct val="115000"/>
                        </a:lnSpc>
                        <a:spcAft>
                          <a:spcPts val="0"/>
                        </a:spcAft>
                      </a:pPr>
                      <a:r>
                        <a:rPr lang="es-ES_tradnl" sz="1200">
                          <a:latin typeface="Arial"/>
                          <a:ea typeface="Calibri"/>
                          <a:cs typeface="Times New Roman"/>
                        </a:rPr>
                        <a:t>Enf. Prof.</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94">
                <a:tc>
                  <a:txBody>
                    <a:bodyPr/>
                    <a:lstStyle/>
                    <a:p>
                      <a:pPr algn="ctr">
                        <a:lnSpc>
                          <a:spcPct val="115000"/>
                        </a:lnSpc>
                        <a:spcAft>
                          <a:spcPts val="0"/>
                        </a:spcAft>
                      </a:pPr>
                      <a:r>
                        <a:rPr lang="es-ES_tradnl" sz="1200">
                          <a:latin typeface="Arial"/>
                          <a:ea typeface="Calibri"/>
                          <a:cs typeface="Times New Roman"/>
                        </a:rPr>
                        <a:t>Auxiliar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722">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6017" name="Gráfico 1"/>
          <p:cNvGraphicFramePr>
            <a:graphicFrameLocks/>
          </p:cNvGraphicFramePr>
          <p:nvPr/>
        </p:nvGraphicFramePr>
        <p:xfrm>
          <a:off x="2714612" y="3357562"/>
          <a:ext cx="3429024" cy="2643206"/>
        </p:xfrm>
        <a:graphic>
          <a:graphicData uri="http://schemas.openxmlformats.org/presentationml/2006/ole">
            <p:oleObj spid="_x0000_s86017" name="Gráfico" r:id="rId3" imgW="3889585" imgH="3066554" progId="Excel.Sheet.8">
              <p:embed/>
            </p:oleObj>
          </a:graphicData>
        </a:graphic>
      </p:graphicFrame>
      <p:sp>
        <p:nvSpPr>
          <p:cNvPr id="86019" name="Rectangle 3"/>
          <p:cNvSpPr>
            <a:spLocks noChangeArrowheads="1"/>
          </p:cNvSpPr>
          <p:nvPr/>
        </p:nvSpPr>
        <p:spPr bwMode="auto">
          <a:xfrm>
            <a:off x="0"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4: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Horas de trabajo más doble empleo que realizan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571604" y="1571612"/>
          <a:ext cx="5500726" cy="1571635"/>
        </p:xfrm>
        <a:graphic>
          <a:graphicData uri="http://schemas.openxmlformats.org/drawingml/2006/table">
            <a:tbl>
              <a:tblPr/>
              <a:tblGrid>
                <a:gridCol w="2482754"/>
                <a:gridCol w="1253823"/>
                <a:gridCol w="1764149"/>
              </a:tblGrid>
              <a:tr h="523879">
                <a:tc>
                  <a:txBody>
                    <a:bodyPr/>
                    <a:lstStyle/>
                    <a:p>
                      <a:pPr algn="ctr">
                        <a:lnSpc>
                          <a:spcPct val="115000"/>
                        </a:lnSpc>
                        <a:spcAft>
                          <a:spcPts val="0"/>
                        </a:spcAft>
                      </a:pPr>
                      <a:r>
                        <a:rPr lang="es-ES_tradnl" sz="1200" dirty="0">
                          <a:latin typeface="Arial"/>
                          <a:ea typeface="Calibri"/>
                          <a:cs typeface="Times New Roman"/>
                        </a:rPr>
                        <a:t>Hs. De trabajo más doble empleo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35-40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41-46</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47 y mas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dirty="0">
                          <a:latin typeface="Arial"/>
                          <a:ea typeface="Calibri"/>
                          <a:cs typeface="Times New Roman"/>
                        </a:rPr>
                        <a:t>Total</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4993" name="Gráfico 1"/>
          <p:cNvGraphicFramePr>
            <a:graphicFrameLocks/>
          </p:cNvGraphicFramePr>
          <p:nvPr/>
        </p:nvGraphicFramePr>
        <p:xfrm>
          <a:off x="2857488" y="3357562"/>
          <a:ext cx="3214710" cy="2643206"/>
        </p:xfrm>
        <a:graphic>
          <a:graphicData uri="http://schemas.openxmlformats.org/presentationml/2006/ole">
            <p:oleObj spid="_x0000_s84993" name="Gráfico" r:id="rId3" imgW="3889585" imgH="3066554" progId="Excel.Sheet.8">
              <p:embed/>
            </p:oleObj>
          </a:graphicData>
        </a:graphic>
      </p:graphicFrame>
      <p:sp>
        <p:nvSpPr>
          <p:cNvPr id="84995" name="Rectangle 3"/>
          <p:cNvSpPr>
            <a:spLocks noChangeArrowheads="1"/>
          </p:cNvSpPr>
          <p:nvPr/>
        </p:nvSpPr>
        <p:spPr bwMode="auto">
          <a:xfrm>
            <a:off x="0"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5: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Antigüedad laboral del personal de Enfermería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571604" y="1428736"/>
          <a:ext cx="6000792" cy="1928829"/>
        </p:xfrm>
        <a:graphic>
          <a:graphicData uri="http://schemas.openxmlformats.org/drawingml/2006/table">
            <a:tbl>
              <a:tblPr/>
              <a:tblGrid>
                <a:gridCol w="2708351"/>
                <a:gridCol w="1368044"/>
                <a:gridCol w="1924397"/>
              </a:tblGrid>
              <a:tr h="275547">
                <a:tc>
                  <a:txBody>
                    <a:bodyPr/>
                    <a:lstStyle/>
                    <a:p>
                      <a:pPr algn="ctr">
                        <a:lnSpc>
                          <a:spcPct val="115000"/>
                        </a:lnSpc>
                        <a:spcAft>
                          <a:spcPts val="0"/>
                        </a:spcAft>
                      </a:pPr>
                      <a:r>
                        <a:rPr lang="es-ES_tradnl" sz="1200">
                          <a:latin typeface="Arial"/>
                          <a:ea typeface="Calibri"/>
                          <a:cs typeface="Times New Roman"/>
                        </a:rPr>
                        <a:t>Antigüedad laboral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a:txBody>
                    <a:bodyPr/>
                    <a:lstStyle/>
                    <a:p>
                      <a:pPr algn="ctr">
                        <a:lnSpc>
                          <a:spcPct val="115000"/>
                        </a:lnSpc>
                        <a:spcAft>
                          <a:spcPts val="0"/>
                        </a:spcAft>
                      </a:pPr>
                      <a:r>
                        <a:rPr lang="es-ES_tradnl" sz="1200">
                          <a:latin typeface="Arial"/>
                          <a:ea typeface="Calibri"/>
                          <a:cs typeface="Times New Roman"/>
                        </a:rPr>
                        <a:t>0-5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a:txBody>
                    <a:bodyPr/>
                    <a:lstStyle/>
                    <a:p>
                      <a:pPr algn="ctr">
                        <a:lnSpc>
                          <a:spcPct val="115000"/>
                        </a:lnSpc>
                        <a:spcAft>
                          <a:spcPts val="0"/>
                        </a:spcAft>
                      </a:pPr>
                      <a:r>
                        <a:rPr lang="es-ES_tradnl" sz="1200">
                          <a:latin typeface="Arial"/>
                          <a:ea typeface="Calibri"/>
                          <a:cs typeface="Times New Roman"/>
                        </a:rPr>
                        <a:t>6-10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a:txBody>
                    <a:bodyPr/>
                    <a:lstStyle/>
                    <a:p>
                      <a:pPr algn="ctr">
                        <a:lnSpc>
                          <a:spcPct val="115000"/>
                        </a:lnSpc>
                        <a:spcAft>
                          <a:spcPts val="0"/>
                        </a:spcAft>
                      </a:pPr>
                      <a:r>
                        <a:rPr lang="es-ES_tradnl" sz="1200">
                          <a:latin typeface="Arial"/>
                          <a:ea typeface="Calibri"/>
                          <a:cs typeface="Times New Roman"/>
                        </a:rPr>
                        <a:t>11-16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a:txBody>
                    <a:bodyPr/>
                    <a:lstStyle/>
                    <a:p>
                      <a:pPr algn="ctr">
                        <a:lnSpc>
                          <a:spcPct val="115000"/>
                        </a:lnSpc>
                        <a:spcAft>
                          <a:spcPts val="0"/>
                        </a:spcAft>
                      </a:pPr>
                      <a:r>
                        <a:rPr lang="es-ES_tradnl" sz="1200">
                          <a:latin typeface="Arial"/>
                          <a:ea typeface="Calibri"/>
                          <a:cs typeface="Times New Roman"/>
                        </a:rPr>
                        <a:t>17-22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a:txBody>
                    <a:bodyPr/>
                    <a:lstStyle/>
                    <a:p>
                      <a:pPr algn="ctr">
                        <a:lnSpc>
                          <a:spcPct val="115000"/>
                        </a:lnSpc>
                        <a:spcAft>
                          <a:spcPts val="0"/>
                        </a:spcAft>
                      </a:pPr>
                      <a:r>
                        <a:rPr lang="es-ES_tradnl" sz="1200">
                          <a:latin typeface="Arial"/>
                          <a:ea typeface="Calibri"/>
                          <a:cs typeface="Times New Roman"/>
                        </a:rPr>
                        <a:t>23 y más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3969" name="Gráfico 1"/>
          <p:cNvGraphicFramePr>
            <a:graphicFrameLocks/>
          </p:cNvGraphicFramePr>
          <p:nvPr/>
        </p:nvGraphicFramePr>
        <p:xfrm>
          <a:off x="3000364" y="3571876"/>
          <a:ext cx="3314696" cy="2424108"/>
        </p:xfrm>
        <a:graphic>
          <a:graphicData uri="http://schemas.openxmlformats.org/presentationml/2006/ole">
            <p:oleObj spid="_x0000_s83969" name="Gráfico" r:id="rId3" imgW="3889585" imgH="3066554" progId="Excel.Sheet.8">
              <p:embed/>
            </p:oleObj>
          </a:graphicData>
        </a:graphic>
      </p:graphicFrame>
      <p:sp>
        <p:nvSpPr>
          <p:cNvPr id="83971" name="Rectangle 3"/>
          <p:cNvSpPr>
            <a:spLocks noChangeArrowheads="1"/>
          </p:cNvSpPr>
          <p:nvPr/>
        </p:nvSpPr>
        <p:spPr bwMode="auto">
          <a:xfrm>
            <a:off x="0"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6: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¿Realizan los enfermeros el desarrollo intelectual de lenguaje y </a:t>
            </a:r>
            <a:r>
              <a:rPr lang="es-ES_tradnl" sz="1600" dirty="0" err="1" smtClean="0"/>
              <a:t>psico</a:t>
            </a:r>
            <a:r>
              <a:rPr lang="es-ES_tradnl" sz="1600" dirty="0" smtClean="0"/>
              <a:t>-social, en la comunicación en entrega de guardias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571604" y="1571613"/>
          <a:ext cx="5786477" cy="1643075"/>
        </p:xfrm>
        <a:graphic>
          <a:graphicData uri="http://schemas.openxmlformats.org/drawingml/2006/table">
            <a:tbl>
              <a:tblPr/>
              <a:tblGrid>
                <a:gridCol w="2611623"/>
                <a:gridCol w="1318994"/>
                <a:gridCol w="1855860"/>
              </a:tblGrid>
              <a:tr h="547691">
                <a:tc>
                  <a:txBody>
                    <a:bodyPr/>
                    <a:lstStyle/>
                    <a:p>
                      <a:pPr algn="ctr">
                        <a:lnSpc>
                          <a:spcPct val="115000"/>
                        </a:lnSpc>
                        <a:spcAft>
                          <a:spcPts val="0"/>
                        </a:spcAft>
                      </a:pPr>
                      <a:r>
                        <a:rPr lang="es-ES_tradnl" sz="1200">
                          <a:latin typeface="Arial"/>
                          <a:ea typeface="Calibri"/>
                          <a:cs typeface="Times New Roman"/>
                        </a:rPr>
                        <a:t>Desempeño intelectual y psicosocial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9</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75.00%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2945" name="Gráfico 1"/>
          <p:cNvGraphicFramePr>
            <a:graphicFrameLocks/>
          </p:cNvGraphicFramePr>
          <p:nvPr/>
        </p:nvGraphicFramePr>
        <p:xfrm>
          <a:off x="2143108" y="3429000"/>
          <a:ext cx="4943475" cy="2600325"/>
        </p:xfrm>
        <a:graphic>
          <a:graphicData uri="http://schemas.openxmlformats.org/presentationml/2006/ole">
            <p:oleObj spid="_x0000_s82945" name="Gráfico" r:id="rId3" imgW="4944285" imgH="2603218" progId="Excel.Sheet.8">
              <p:embed/>
            </p:oleObj>
          </a:graphicData>
        </a:graphic>
      </p:graphicFrame>
      <p:sp>
        <p:nvSpPr>
          <p:cNvPr id="82947"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2050" name="Picture 2" descr="F:\DSC03762.JPG"/>
          <p:cNvPicPr>
            <a:picLocks noGrp="1" noChangeAspect="1" noChangeArrowheads="1"/>
          </p:cNvPicPr>
          <p:nvPr>
            <p:ph idx="1"/>
          </p:nvPr>
        </p:nvPicPr>
        <p:blipFill>
          <a:blip r:embed="rId2" cstate="print"/>
          <a:srcRect/>
          <a:stretch>
            <a:fillRect/>
          </a:stretch>
        </p:blipFill>
        <p:spPr bwMode="auto">
          <a:xfrm>
            <a:off x="251520" y="692696"/>
            <a:ext cx="8505584" cy="594007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7: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Según sexo ¿Cree que hay diferencias al momento de comunicarnos en 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285851" y="1571612"/>
          <a:ext cx="6500859" cy="1571635"/>
        </p:xfrm>
        <a:graphic>
          <a:graphicData uri="http://schemas.openxmlformats.org/drawingml/2006/table">
            <a:tbl>
              <a:tblPr/>
              <a:tblGrid>
                <a:gridCol w="2934371"/>
                <a:gridCol w="1481492"/>
                <a:gridCol w="2084996"/>
              </a:tblGrid>
              <a:tr h="523879">
                <a:tc>
                  <a:txBody>
                    <a:bodyPr/>
                    <a:lstStyle/>
                    <a:p>
                      <a:pPr algn="ctr">
                        <a:lnSpc>
                          <a:spcPct val="115000"/>
                        </a:lnSpc>
                        <a:spcAft>
                          <a:spcPts val="0"/>
                        </a:spcAft>
                      </a:pPr>
                      <a:r>
                        <a:rPr lang="es-ES_tradnl" sz="1200">
                          <a:latin typeface="Arial"/>
                          <a:ea typeface="Calibri"/>
                          <a:cs typeface="Times New Roman"/>
                        </a:rPr>
                        <a:t>Diferencia en la comunicación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1921" name="Gráfico 1"/>
          <p:cNvGraphicFramePr>
            <a:graphicFrameLocks/>
          </p:cNvGraphicFramePr>
          <p:nvPr/>
        </p:nvGraphicFramePr>
        <p:xfrm>
          <a:off x="2143108" y="3357562"/>
          <a:ext cx="4943475" cy="2600325"/>
        </p:xfrm>
        <a:graphic>
          <a:graphicData uri="http://schemas.openxmlformats.org/presentationml/2006/ole">
            <p:oleObj spid="_x0000_s81921" name="Gráfico" r:id="rId3" imgW="4944285" imgH="2603218" progId="Excel.Sheet.8">
              <p:embed/>
            </p:oleObj>
          </a:graphicData>
        </a:graphic>
      </p:graphicFrame>
      <p:sp>
        <p:nvSpPr>
          <p:cNvPr id="81923"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8: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El personal de enfermería del Servicio de Neurocirugía del Hospital Central ¿Cree que los valores y percepciones son las visiones para poder comunicarse?</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428728" y="1500174"/>
          <a:ext cx="6215105" cy="1714510"/>
        </p:xfrm>
        <a:graphic>
          <a:graphicData uri="http://schemas.openxmlformats.org/drawingml/2006/table">
            <a:tbl>
              <a:tblPr/>
              <a:tblGrid>
                <a:gridCol w="2805430"/>
                <a:gridCol w="1416526"/>
                <a:gridCol w="1993149"/>
              </a:tblGrid>
              <a:tr h="342902">
                <a:tc>
                  <a:txBody>
                    <a:bodyPr/>
                    <a:lstStyle/>
                    <a:p>
                      <a:pPr algn="ctr">
                        <a:lnSpc>
                          <a:spcPct val="115000"/>
                        </a:lnSpc>
                        <a:spcAft>
                          <a:spcPts val="0"/>
                        </a:spcAft>
                      </a:pPr>
                      <a:r>
                        <a:rPr lang="es-ES_tradnl" sz="1200" dirty="0">
                          <a:latin typeface="Arial"/>
                          <a:ea typeface="Calibri"/>
                          <a:cs typeface="Times New Roman"/>
                        </a:rPr>
                        <a:t>Valores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50.00%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41.67%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12</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0897" name="Gráfico 1"/>
          <p:cNvGraphicFramePr>
            <a:graphicFrameLocks/>
          </p:cNvGraphicFramePr>
          <p:nvPr/>
        </p:nvGraphicFramePr>
        <p:xfrm>
          <a:off x="2357422" y="3500438"/>
          <a:ext cx="4643470" cy="2500330"/>
        </p:xfrm>
        <a:graphic>
          <a:graphicData uri="http://schemas.openxmlformats.org/presentationml/2006/ole">
            <p:oleObj spid="_x0000_s80897" name="Gráfico" r:id="rId3" imgW="4944285" imgH="2603218" progId="Excel.Sheet.8">
              <p:embed/>
            </p:oleObj>
          </a:graphicData>
        </a:graphic>
      </p:graphicFrame>
      <p:sp>
        <p:nvSpPr>
          <p:cNvPr id="80899"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9: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La distancia para interaccionar con los enfermeros del servicio de Neurocirugía del Hospital Central ¿Favorece la comunicación entre ellos?</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643042" y="1571612"/>
          <a:ext cx="5643603" cy="1500200"/>
        </p:xfrm>
        <a:graphic>
          <a:graphicData uri="http://schemas.openxmlformats.org/drawingml/2006/table">
            <a:tbl>
              <a:tblPr/>
              <a:tblGrid>
                <a:gridCol w="2547422"/>
                <a:gridCol w="1286130"/>
                <a:gridCol w="1810051"/>
              </a:tblGrid>
              <a:tr h="300040">
                <a:tc>
                  <a:txBody>
                    <a:bodyPr/>
                    <a:lstStyle/>
                    <a:p>
                      <a:pPr algn="ctr">
                        <a:lnSpc>
                          <a:spcPct val="115000"/>
                        </a:lnSpc>
                        <a:spcAft>
                          <a:spcPts val="0"/>
                        </a:spcAft>
                      </a:pPr>
                      <a:r>
                        <a:rPr lang="es-ES_tradnl" sz="1200">
                          <a:latin typeface="Arial"/>
                          <a:ea typeface="Calibri"/>
                          <a:cs typeface="Times New Roman"/>
                        </a:rPr>
                        <a:t>Distancia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50.00%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47.67%</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9873" name="Gráfico 1"/>
          <p:cNvGraphicFramePr>
            <a:graphicFrameLocks/>
          </p:cNvGraphicFramePr>
          <p:nvPr/>
        </p:nvGraphicFramePr>
        <p:xfrm>
          <a:off x="2071670" y="3214686"/>
          <a:ext cx="4943475" cy="2600325"/>
        </p:xfrm>
        <a:graphic>
          <a:graphicData uri="http://schemas.openxmlformats.org/presentationml/2006/ole">
            <p:oleObj spid="_x0000_s79873" name="Gráfico" r:id="rId3" imgW="4944285" imgH="2603218" progId="Excel.Sheet.8">
              <p:embed/>
            </p:oleObj>
          </a:graphicData>
        </a:graphic>
      </p:graphicFrame>
      <p:sp>
        <p:nvSpPr>
          <p:cNvPr id="79875"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10: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El personal de enfermería del Servicio de neurocirugía del Hospital Central ¿Considera que los espacios deben ser visibles para la comunicación?</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571605" y="1500174"/>
          <a:ext cx="5857915" cy="1714510"/>
        </p:xfrm>
        <a:graphic>
          <a:graphicData uri="http://schemas.openxmlformats.org/drawingml/2006/table">
            <a:tbl>
              <a:tblPr/>
              <a:tblGrid>
                <a:gridCol w="2644120"/>
                <a:gridCol w="1334826"/>
                <a:gridCol w="1878969"/>
              </a:tblGrid>
              <a:tr h="342902">
                <a:tc>
                  <a:txBody>
                    <a:bodyPr/>
                    <a:lstStyle/>
                    <a:p>
                      <a:pPr algn="ctr">
                        <a:lnSpc>
                          <a:spcPct val="115000"/>
                        </a:lnSpc>
                        <a:spcAft>
                          <a:spcPts val="0"/>
                        </a:spcAft>
                      </a:pPr>
                      <a:r>
                        <a:rPr lang="es-ES_tradnl" sz="1200" dirty="0">
                          <a:latin typeface="Arial"/>
                          <a:ea typeface="Calibri"/>
                          <a:cs typeface="Times New Roman"/>
                        </a:rPr>
                        <a:t>Espacios visibles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dirty="0">
                          <a:latin typeface="Arial"/>
                          <a:ea typeface="Calibri"/>
                          <a:cs typeface="Times New Roman"/>
                        </a:rPr>
                        <a:t>Total</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8849" name="Gráfico 1"/>
          <p:cNvGraphicFramePr>
            <a:graphicFrameLocks/>
          </p:cNvGraphicFramePr>
          <p:nvPr/>
        </p:nvGraphicFramePr>
        <p:xfrm>
          <a:off x="2071670" y="3429000"/>
          <a:ext cx="4943475" cy="2600325"/>
        </p:xfrm>
        <a:graphic>
          <a:graphicData uri="http://schemas.openxmlformats.org/presentationml/2006/ole">
            <p:oleObj spid="_x0000_s78849" name="Gráfico" r:id="rId3" imgW="4944285" imgH="2603218" progId="Excel.Sheet.8">
              <p:embed/>
            </p:oleObj>
          </a:graphicData>
        </a:graphic>
      </p:graphicFrame>
      <p:sp>
        <p:nvSpPr>
          <p:cNvPr id="78851"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11: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¿El medio ambiente confortable suele comunicar con más efectividad a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714480" y="1428737"/>
          <a:ext cx="5572164" cy="1500200"/>
        </p:xfrm>
        <a:graphic>
          <a:graphicData uri="http://schemas.openxmlformats.org/drawingml/2006/table">
            <a:tbl>
              <a:tblPr/>
              <a:tblGrid>
                <a:gridCol w="2514689"/>
                <a:gridCol w="1270322"/>
                <a:gridCol w="1787153"/>
              </a:tblGrid>
              <a:tr h="300040">
                <a:tc>
                  <a:txBody>
                    <a:bodyPr/>
                    <a:lstStyle/>
                    <a:p>
                      <a:pPr algn="ctr">
                        <a:lnSpc>
                          <a:spcPct val="115000"/>
                        </a:lnSpc>
                        <a:spcAft>
                          <a:spcPts val="0"/>
                        </a:spcAft>
                      </a:pPr>
                      <a:r>
                        <a:rPr lang="es-ES_tradnl" sz="1200" dirty="0">
                          <a:latin typeface="Arial"/>
                          <a:ea typeface="Calibri"/>
                          <a:cs typeface="Times New Roman"/>
                        </a:rPr>
                        <a:t>Medio ambiente</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50.00%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dirty="0">
                          <a:latin typeface="Arial"/>
                          <a:ea typeface="Calibri"/>
                          <a:cs typeface="Times New Roman"/>
                        </a:rPr>
                        <a:t>Casi Siempre</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4</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33.33%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7825" name="Gráfico 1"/>
          <p:cNvGraphicFramePr>
            <a:graphicFrameLocks/>
          </p:cNvGraphicFramePr>
          <p:nvPr/>
        </p:nvGraphicFramePr>
        <p:xfrm>
          <a:off x="2000232" y="3286124"/>
          <a:ext cx="4943475" cy="2457449"/>
        </p:xfrm>
        <a:graphic>
          <a:graphicData uri="http://schemas.openxmlformats.org/presentationml/2006/ole">
            <p:oleObj spid="_x0000_s77825" name="Gráfico" r:id="rId3" imgW="4944285" imgH="2603218" progId="Excel.Sheet.8">
              <p:embed/>
            </p:oleObj>
          </a:graphicData>
        </a:graphic>
      </p:graphicFrame>
      <p:sp>
        <p:nvSpPr>
          <p:cNvPr id="77827"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12: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¿Se considera hábil en la escucha activa, el mensaje del “yo” y en la descripción en el momento de la comunicación de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785918" y="1571612"/>
          <a:ext cx="5786478" cy="1571635"/>
        </p:xfrm>
        <a:graphic>
          <a:graphicData uri="http://schemas.openxmlformats.org/drawingml/2006/table">
            <a:tbl>
              <a:tblPr/>
              <a:tblGrid>
                <a:gridCol w="2743962"/>
                <a:gridCol w="1264107"/>
                <a:gridCol w="1778409"/>
              </a:tblGrid>
              <a:tr h="314327">
                <a:tc>
                  <a:txBody>
                    <a:bodyPr/>
                    <a:lstStyle/>
                    <a:p>
                      <a:pPr algn="ctr">
                        <a:lnSpc>
                          <a:spcPct val="115000"/>
                        </a:lnSpc>
                        <a:spcAft>
                          <a:spcPts val="0"/>
                        </a:spcAft>
                      </a:pPr>
                      <a:r>
                        <a:rPr lang="es-ES_tradnl" sz="1200">
                          <a:latin typeface="Arial"/>
                          <a:ea typeface="Calibri"/>
                          <a:cs typeface="Times New Roman"/>
                        </a:rPr>
                        <a:t>Mensaje del Yo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6801" name="Gráfico 1"/>
          <p:cNvGraphicFramePr>
            <a:graphicFrameLocks/>
          </p:cNvGraphicFramePr>
          <p:nvPr/>
        </p:nvGraphicFramePr>
        <p:xfrm>
          <a:off x="2143108" y="3357562"/>
          <a:ext cx="4943475" cy="2600325"/>
        </p:xfrm>
        <a:graphic>
          <a:graphicData uri="http://schemas.openxmlformats.org/presentationml/2006/ole">
            <p:oleObj spid="_x0000_s76801" name="Gráfico" r:id="rId3" imgW="4944285" imgH="2603218" progId="Excel.Sheet.8">
              <p:embed/>
            </p:oleObj>
          </a:graphicData>
        </a:graphic>
      </p:graphicFrame>
      <p:sp>
        <p:nvSpPr>
          <p:cNvPr id="76803" name="Rectangle 3"/>
          <p:cNvSpPr>
            <a:spLocks noChangeArrowheads="1"/>
          </p:cNvSpPr>
          <p:nvPr/>
        </p:nvSpPr>
        <p:spPr bwMode="auto">
          <a:xfrm>
            <a:off x="0" y="3057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13: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¿En la comunicación perciben que los enfermeros del Servicio de Neurocirugía del Hospital Central son poco comunicativo?</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571604" y="1571612"/>
          <a:ext cx="6072230" cy="1500200"/>
        </p:xfrm>
        <a:graphic>
          <a:graphicData uri="http://schemas.openxmlformats.org/drawingml/2006/table">
            <a:tbl>
              <a:tblPr/>
              <a:tblGrid>
                <a:gridCol w="2740365"/>
                <a:gridCol w="1384325"/>
                <a:gridCol w="1947540"/>
              </a:tblGrid>
              <a:tr h="300040">
                <a:tc>
                  <a:txBody>
                    <a:bodyPr/>
                    <a:lstStyle/>
                    <a:p>
                      <a:pPr algn="ctr">
                        <a:lnSpc>
                          <a:spcPct val="115000"/>
                        </a:lnSpc>
                        <a:spcAft>
                          <a:spcPts val="0"/>
                        </a:spcAft>
                      </a:pPr>
                      <a:r>
                        <a:rPr lang="es-ES_tradnl" sz="1200">
                          <a:latin typeface="Arial"/>
                          <a:ea typeface="Calibri"/>
                          <a:cs typeface="Times New Roman"/>
                        </a:rPr>
                        <a:t>Poco informado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9</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75.00%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5777" name="Gráfico 1"/>
          <p:cNvGraphicFramePr>
            <a:graphicFrameLocks/>
          </p:cNvGraphicFramePr>
          <p:nvPr/>
        </p:nvGraphicFramePr>
        <p:xfrm>
          <a:off x="2143108" y="3286124"/>
          <a:ext cx="4943475" cy="2600325"/>
        </p:xfrm>
        <a:graphic>
          <a:graphicData uri="http://schemas.openxmlformats.org/presentationml/2006/ole">
            <p:oleObj spid="_x0000_s75777" name="Gráfico" r:id="rId3" imgW="4944285" imgH="2603218" progId="Excel.Sheet.8">
              <p:embed/>
            </p:oleObj>
          </a:graphicData>
        </a:graphic>
      </p:graphicFrame>
      <p:sp>
        <p:nvSpPr>
          <p:cNvPr id="75779" name="Rectangle 3"/>
          <p:cNvSpPr>
            <a:spLocks noChangeArrowheads="1"/>
          </p:cNvSpPr>
          <p:nvPr/>
        </p:nvSpPr>
        <p:spPr bwMode="auto">
          <a:xfrm>
            <a:off x="0" y="3057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14: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Tiempo que pasan de pie durante la jornada laboral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643042" y="1428736"/>
          <a:ext cx="5857916" cy="1785949"/>
        </p:xfrm>
        <a:graphic>
          <a:graphicData uri="http://schemas.openxmlformats.org/drawingml/2006/table">
            <a:tbl>
              <a:tblPr/>
              <a:tblGrid>
                <a:gridCol w="2643647"/>
                <a:gridCol w="1335466"/>
                <a:gridCol w="1878803"/>
              </a:tblGrid>
              <a:tr h="595317">
                <a:tc>
                  <a:txBody>
                    <a:bodyPr/>
                    <a:lstStyle/>
                    <a:p>
                      <a:pPr algn="ctr">
                        <a:lnSpc>
                          <a:spcPct val="115000"/>
                        </a:lnSpc>
                        <a:spcAft>
                          <a:spcPts val="0"/>
                        </a:spcAft>
                      </a:pPr>
                      <a:r>
                        <a:rPr lang="es-ES_tradnl" sz="1200">
                          <a:latin typeface="Arial"/>
                          <a:ea typeface="Calibri"/>
                          <a:cs typeface="Times New Roman"/>
                        </a:rPr>
                        <a:t>	Tiempo permanente de pie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58">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58">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58">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58">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4753" name="Gráfico 1"/>
          <p:cNvGraphicFramePr>
            <a:graphicFrameLocks/>
          </p:cNvGraphicFramePr>
          <p:nvPr/>
        </p:nvGraphicFramePr>
        <p:xfrm>
          <a:off x="2071670" y="3357562"/>
          <a:ext cx="4943475" cy="2600325"/>
        </p:xfrm>
        <a:graphic>
          <a:graphicData uri="http://schemas.openxmlformats.org/presentationml/2006/ole">
            <p:oleObj spid="_x0000_s74753" name="Gráfico" r:id="rId3" imgW="4944285" imgH="2603218" progId="Excel.Sheet.8">
              <p:embed/>
            </p:oleObj>
          </a:graphicData>
        </a:graphic>
      </p:graphicFrame>
      <p:sp>
        <p:nvSpPr>
          <p:cNvPr id="74755" name="Rectangle 3"/>
          <p:cNvSpPr>
            <a:spLocks noChangeArrowheads="1"/>
          </p:cNvSpPr>
          <p:nvPr/>
        </p:nvSpPr>
        <p:spPr bwMode="auto">
          <a:xfrm>
            <a:off x="0" y="3057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15: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El exceso de trabajo, sin espacio de descanso:¿ Dificulta dar información en el pase de guardia a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643042" y="1571612"/>
          <a:ext cx="6000792" cy="1571636"/>
        </p:xfrm>
        <a:graphic>
          <a:graphicData uri="http://schemas.openxmlformats.org/drawingml/2006/table">
            <a:tbl>
              <a:tblPr/>
              <a:tblGrid>
                <a:gridCol w="2708126"/>
                <a:gridCol w="1368039"/>
                <a:gridCol w="1924627"/>
              </a:tblGrid>
              <a:tr h="523880">
                <a:tc>
                  <a:txBody>
                    <a:bodyPr/>
                    <a:lstStyle/>
                    <a:p>
                      <a:pPr algn="ctr">
                        <a:lnSpc>
                          <a:spcPct val="115000"/>
                        </a:lnSpc>
                        <a:spcAft>
                          <a:spcPts val="0"/>
                        </a:spcAft>
                      </a:pPr>
                      <a:r>
                        <a:rPr lang="es-ES_tradnl" sz="1200" dirty="0">
                          <a:latin typeface="Arial"/>
                          <a:ea typeface="Calibri"/>
                          <a:cs typeface="Times New Roman"/>
                        </a:rPr>
                        <a:t>SI ESPACIO DE DESCANSO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58.33%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12</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3729" name="Gráfico 1"/>
          <p:cNvGraphicFramePr>
            <a:graphicFrameLocks/>
          </p:cNvGraphicFramePr>
          <p:nvPr/>
        </p:nvGraphicFramePr>
        <p:xfrm>
          <a:off x="2571736" y="3286124"/>
          <a:ext cx="3714750" cy="2600325"/>
        </p:xfrm>
        <a:graphic>
          <a:graphicData uri="http://schemas.openxmlformats.org/presentationml/2006/ole">
            <p:oleObj spid="_x0000_s73729" name="Gráfico" r:id="rId3" imgW="3718882" imgH="2603218" progId="Excel.Sheet.8">
              <p:embed/>
            </p:oleObj>
          </a:graphicData>
        </a:graphic>
      </p:graphicFrame>
      <p:sp>
        <p:nvSpPr>
          <p:cNvPr id="73731"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16: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¿Cuando se intercomunican con sus colegas en el pase de guardia las razones personales o laborales alteran el respeto mutuo de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643042" y="1428736"/>
          <a:ext cx="5857916" cy="1714510"/>
        </p:xfrm>
        <a:graphic>
          <a:graphicData uri="http://schemas.openxmlformats.org/drawingml/2006/table">
            <a:tbl>
              <a:tblPr/>
              <a:tblGrid>
                <a:gridCol w="2643646"/>
                <a:gridCol w="1335467"/>
                <a:gridCol w="1878803"/>
              </a:tblGrid>
              <a:tr h="342902">
                <a:tc>
                  <a:txBody>
                    <a:bodyPr/>
                    <a:lstStyle/>
                    <a:p>
                      <a:pPr algn="ctr">
                        <a:lnSpc>
                          <a:spcPct val="115000"/>
                        </a:lnSpc>
                        <a:spcAft>
                          <a:spcPts val="0"/>
                        </a:spcAft>
                      </a:pPr>
                      <a:r>
                        <a:rPr lang="es-ES_tradnl" sz="1200">
                          <a:latin typeface="Arial"/>
                          <a:ea typeface="Calibri"/>
                          <a:cs typeface="Times New Roman"/>
                        </a:rPr>
                        <a:t>Razones personales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66.67%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25.00%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A veces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8.33%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2">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2705" name="Gráfico 1"/>
          <p:cNvGraphicFramePr>
            <a:graphicFrameLocks/>
          </p:cNvGraphicFramePr>
          <p:nvPr/>
        </p:nvGraphicFramePr>
        <p:xfrm>
          <a:off x="2643174" y="3286124"/>
          <a:ext cx="3714750" cy="2600325"/>
        </p:xfrm>
        <a:graphic>
          <a:graphicData uri="http://schemas.openxmlformats.org/presentationml/2006/ole">
            <p:oleObj spid="_x0000_s72705" name="Gráfico" r:id="rId3" imgW="3718882" imgH="2603218" progId="Excel.Sheet.8">
              <p:embed/>
            </p:oleObj>
          </a:graphicData>
        </a:graphic>
      </p:graphicFrame>
      <p:sp>
        <p:nvSpPr>
          <p:cNvPr id="72707"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a:bodyPr>
          <a:lstStyle/>
          <a:p>
            <a:r>
              <a:rPr lang="es-AR" sz="4800" b="1" dirty="0" smtClean="0">
                <a:effectLst>
                  <a:outerShdw blurRad="38100" dist="38100" dir="2700000" algn="tl">
                    <a:srgbClr val="000000">
                      <a:alpha val="43137"/>
                    </a:srgbClr>
                  </a:outerShdw>
                </a:effectLst>
                <a:latin typeface="Baskerville Old Face" pitchFamily="18" charset="0"/>
              </a:rPr>
              <a:t>INTRODUCCIÓN</a:t>
            </a:r>
            <a:endParaRPr lang="es-AR" sz="4800" b="1" dirty="0">
              <a:effectLst>
                <a:outerShdw blurRad="38100" dist="38100" dir="2700000" algn="tl">
                  <a:srgbClr val="000000">
                    <a:alpha val="43137"/>
                  </a:srgbClr>
                </a:outerShdw>
              </a:effectLst>
              <a:latin typeface="Baskerville Old Face" pitchFamily="18" charset="0"/>
            </a:endParaRPr>
          </a:p>
        </p:txBody>
      </p:sp>
      <p:sp>
        <p:nvSpPr>
          <p:cNvPr id="3" name="2 Marcador de contenido"/>
          <p:cNvSpPr>
            <a:spLocks noGrp="1"/>
          </p:cNvSpPr>
          <p:nvPr>
            <p:ph idx="1"/>
          </p:nvPr>
        </p:nvSpPr>
        <p:spPr/>
        <p:txBody>
          <a:bodyPr/>
          <a:lstStyle/>
          <a:p>
            <a:pPr marL="0" indent="0">
              <a:buNone/>
            </a:pPr>
            <a:r>
              <a:rPr lang="es-AR" dirty="0" smtClean="0"/>
              <a:t>El presente trabajo se realizo en el Servicio de Neurocirugía del Hospital Central ubicado en el 4to piso corredor oeste, entre mayo y julio del 2012.</a:t>
            </a:r>
          </a:p>
          <a:p>
            <a:pPr marL="0" indent="0">
              <a:buNone/>
            </a:pPr>
            <a:r>
              <a:rPr lang="es-AR" dirty="0" smtClean="0"/>
              <a:t>El tema seleccionado es</a:t>
            </a:r>
            <a:r>
              <a:rPr lang="es-AR" b="1" dirty="0"/>
              <a:t> </a:t>
            </a:r>
            <a:r>
              <a:rPr lang="es-AR" b="1" dirty="0" smtClean="0"/>
              <a:t>COMUNICACIÓN EN LA ENTREGA DE GUARDIA</a:t>
            </a:r>
            <a:r>
              <a:rPr lang="es-AR" dirty="0" smtClean="0"/>
              <a:t>, focalizando nuestra investigación en la dificultad que logramos detectar entre colegas</a:t>
            </a:r>
          </a:p>
          <a:p>
            <a:pPr marL="0" indent="0">
              <a:buNone/>
            </a:pPr>
            <a:endParaRPr lang="es-AR" dirty="0" smtClean="0"/>
          </a:p>
          <a:p>
            <a:pPr marL="0" indent="0">
              <a:buNone/>
            </a:pPr>
            <a:endParaRPr lang="es-AR" dirty="0" smtClean="0"/>
          </a:p>
          <a:p>
            <a:pPr marL="514350" indent="-514350">
              <a:buFont typeface="+mj-lt"/>
              <a:buAutoNum type="arabicPeriod"/>
            </a:pPr>
            <a:endParaRPr lang="es-AR" dirty="0" smtClean="0"/>
          </a:p>
          <a:p>
            <a:pPr marL="514350" indent="-514350">
              <a:buFont typeface="+mj-lt"/>
              <a:buAutoNum type="arabicPeriod"/>
            </a:pPr>
            <a:endParaRPr lang="es-A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85728"/>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_tradnl" b="1" i="0" u="sng" strike="noStrike" cap="none" normalizeH="0" baseline="0" dirty="0" smtClean="0">
                <a:ln>
                  <a:noFill/>
                </a:ln>
                <a:solidFill>
                  <a:schemeClr val="tx1"/>
                </a:solidFill>
                <a:effectLst/>
                <a:latin typeface="Arial" pitchFamily="34" charset="0"/>
                <a:ea typeface="Calibri" pitchFamily="34" charset="0"/>
                <a:cs typeface="Arial" pitchFamily="34" charset="0"/>
              </a:rPr>
              <a:t>Tabla y </a:t>
            </a:r>
            <a:r>
              <a:rPr lang="es-ES_tradnl" b="1" u="sng" dirty="0" smtClean="0">
                <a:latin typeface="Arial" pitchFamily="34" charset="0"/>
                <a:ea typeface="Calibri" pitchFamily="34" charset="0"/>
                <a:cs typeface="Arial" pitchFamily="34" charset="0"/>
              </a:rPr>
              <a:t>Grafico N° 17: </a:t>
            </a:r>
            <a:endParaRPr lang="es-ES"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s-ES_tradnl"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Titulo: </a:t>
            </a:r>
            <a:r>
              <a:rPr lang="es-ES_tradnl" sz="1600" dirty="0" smtClean="0"/>
              <a:t>El incumplimiento del horario de entrada y salida:¿ Dificultan el pase de guardia entre los enfermeros del Servicio de Neurocirugía del Hospital Central?</a:t>
            </a: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200" b="1" u="sng"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Fuentes de datos: </a:t>
            </a:r>
            <a:r>
              <a:rPr kumimoji="0" lang="es-ES_trad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propia en base a datos obtenidos de encuestas realizadas a los enfermeros del Servicio de Neurocirugía del Hospital Central</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714480" y="1500174"/>
          <a:ext cx="5715039" cy="1643075"/>
        </p:xfrm>
        <a:graphic>
          <a:graphicData uri="http://schemas.openxmlformats.org/drawingml/2006/table">
            <a:tbl>
              <a:tblPr/>
              <a:tblGrid>
                <a:gridCol w="2579167"/>
                <a:gridCol w="1302894"/>
                <a:gridCol w="1832978"/>
              </a:tblGrid>
              <a:tr h="328615">
                <a:tc>
                  <a:txBody>
                    <a:bodyPr/>
                    <a:lstStyle/>
                    <a:p>
                      <a:pPr algn="ctr">
                        <a:lnSpc>
                          <a:spcPct val="115000"/>
                        </a:lnSpc>
                        <a:spcAft>
                          <a:spcPts val="0"/>
                        </a:spcAft>
                      </a:pPr>
                      <a:r>
                        <a:rPr lang="es-ES_tradnl" sz="1200" dirty="0">
                          <a:latin typeface="Arial"/>
                          <a:ea typeface="Calibri"/>
                          <a:cs typeface="Times New Roman"/>
                        </a:rPr>
                        <a:t>Incumplimiento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Fr%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15">
                <a:tc>
                  <a:txBody>
                    <a:bodyPr/>
                    <a:lstStyle/>
                    <a:p>
                      <a:pPr algn="ctr">
                        <a:lnSpc>
                          <a:spcPct val="115000"/>
                        </a:lnSpc>
                        <a:spcAft>
                          <a:spcPts val="0"/>
                        </a:spcAft>
                      </a:pPr>
                      <a:r>
                        <a:rPr lang="es-ES_tradnl" sz="1200">
                          <a:latin typeface="Arial"/>
                          <a:ea typeface="Calibri"/>
                          <a:cs typeface="Times New Roman"/>
                        </a:rPr>
                        <a:t>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100%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15">
                <a:tc>
                  <a:txBody>
                    <a:bodyPr/>
                    <a:lstStyle/>
                    <a:p>
                      <a:pPr algn="ctr">
                        <a:lnSpc>
                          <a:spcPct val="115000"/>
                        </a:lnSpc>
                        <a:spcAft>
                          <a:spcPts val="0"/>
                        </a:spcAft>
                      </a:pPr>
                      <a:r>
                        <a:rPr lang="es-ES_tradnl" sz="1200">
                          <a:latin typeface="Arial"/>
                          <a:ea typeface="Calibri"/>
                          <a:cs typeface="Times New Roman"/>
                        </a:rPr>
                        <a:t>Casi Siempre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15">
                <a:tc>
                  <a:txBody>
                    <a:bodyPr/>
                    <a:lstStyle/>
                    <a:p>
                      <a:pPr algn="ctr">
                        <a:lnSpc>
                          <a:spcPct val="115000"/>
                        </a:lnSpc>
                        <a:spcAft>
                          <a:spcPts val="0"/>
                        </a:spcAft>
                      </a:pPr>
                      <a:r>
                        <a:rPr lang="es-ES_tradnl" sz="1200" dirty="0">
                          <a:latin typeface="Arial"/>
                          <a:ea typeface="Calibri"/>
                          <a:cs typeface="Times New Roman"/>
                        </a:rPr>
                        <a:t>A veces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615">
                <a:tc>
                  <a:txBody>
                    <a:bodyPr/>
                    <a:lstStyle/>
                    <a:p>
                      <a:pPr algn="ctr">
                        <a:lnSpc>
                          <a:spcPct val="115000"/>
                        </a:lnSpc>
                        <a:spcAft>
                          <a:spcPts val="0"/>
                        </a:spcAft>
                      </a:pPr>
                      <a:r>
                        <a:rPr lang="es-ES_tradnl" sz="1200">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dirty="0">
                          <a:latin typeface="Arial"/>
                          <a:ea typeface="Calibri"/>
                          <a:cs typeface="Times New Roman"/>
                        </a:rPr>
                        <a:t>100%</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1681" name="Gráfico 1"/>
          <p:cNvGraphicFramePr>
            <a:graphicFrameLocks/>
          </p:cNvGraphicFramePr>
          <p:nvPr/>
        </p:nvGraphicFramePr>
        <p:xfrm>
          <a:off x="2571736" y="3286124"/>
          <a:ext cx="3714750" cy="2600325"/>
        </p:xfrm>
        <a:graphic>
          <a:graphicData uri="http://schemas.openxmlformats.org/presentationml/2006/ole">
            <p:oleObj spid="_x0000_s71681" name="Gráfico" r:id="rId3" imgW="3718882" imgH="2603218" progId="Excel.Sheet.8">
              <p:embed/>
            </p:oleObj>
          </a:graphicData>
        </a:graphic>
      </p:graphicFrame>
      <p:sp>
        <p:nvSpPr>
          <p:cNvPr id="71683" name="Rectangle 3"/>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a:bodyPr>
          <a:lstStyle/>
          <a:p>
            <a:pPr marL="0" indent="0" algn="ctr">
              <a:buNone/>
            </a:pPr>
            <a:r>
              <a:rPr lang="es-AR" sz="8800" dirty="0" smtClean="0"/>
              <a:t>MUCHAS GRACIAS</a:t>
            </a:r>
            <a:endParaRPr lang="es-AR" sz="8800" dirty="0"/>
          </a:p>
        </p:txBody>
      </p:sp>
    </p:spTree>
    <p:extLst>
      <p:ext uri="{BB962C8B-B14F-4D97-AF65-F5344CB8AC3E}">
        <p14:creationId xmlns:p14="http://schemas.microsoft.com/office/powerpoint/2010/main" xmlns="" val="338091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t>PLANTEAMIENTO DEL PROBLEMA</a:t>
            </a:r>
            <a:endParaRPr lang="es-AR" b="1" dirty="0"/>
          </a:p>
        </p:txBody>
      </p:sp>
      <p:sp>
        <p:nvSpPr>
          <p:cNvPr id="3" name="2 Marcador de contenido"/>
          <p:cNvSpPr>
            <a:spLocks noGrp="1"/>
          </p:cNvSpPr>
          <p:nvPr>
            <p:ph idx="1"/>
          </p:nvPr>
        </p:nvSpPr>
        <p:spPr/>
        <p:txBody>
          <a:bodyPr/>
          <a:lstStyle/>
          <a:p>
            <a:pPr marL="0" indent="0">
              <a:buNone/>
            </a:pPr>
            <a:r>
              <a:rPr lang="es-AR" dirty="0" smtClean="0"/>
              <a:t>En la actualidad se observa dentro del personal de enfermería del Servicio de Neurocirugía del Hospital Central, dificultades en la comunicación durante la entrega de guardia.</a:t>
            </a:r>
          </a:p>
          <a:p>
            <a:pPr marL="0" indent="0">
              <a:buNone/>
            </a:pPr>
            <a:r>
              <a:rPr lang="es-AR" dirty="0" smtClean="0"/>
              <a:t>Se observa que en el pase de guardia en el servicio de estudios los enfermeros se muestran reacios y desmotivados al mantener un vinculo con sus colegas. </a:t>
            </a:r>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b="1" dirty="0" smtClean="0"/>
              <a:t>DELIMITACIÓN </a:t>
            </a:r>
            <a:r>
              <a:rPr lang="es-AR" b="1" dirty="0" smtClean="0"/>
              <a:t>DEL PROBLEMA</a:t>
            </a:r>
            <a:endParaRPr lang="es-AR" b="1" dirty="0"/>
          </a:p>
        </p:txBody>
      </p:sp>
      <p:sp>
        <p:nvSpPr>
          <p:cNvPr id="4" name="3 Marcador de contenido"/>
          <p:cNvSpPr>
            <a:spLocks noGrp="1"/>
          </p:cNvSpPr>
          <p:nvPr>
            <p:ph idx="1"/>
          </p:nvPr>
        </p:nvSpPr>
        <p:spPr/>
        <p:txBody>
          <a:bodyPr/>
          <a:lstStyle/>
          <a:p>
            <a:pPr marL="0" indent="0">
              <a:buNone/>
            </a:pPr>
            <a:r>
              <a:rPr lang="es-AR" dirty="0" smtClean="0"/>
              <a:t>¿Cuáles son los factores que dificultan la comunicación en la entrega de guardia entre los enfermeros del Servicio de Neurocirugía del Hospital Central entre mayo y julio del 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JUSTIFICACIÓN </a:t>
            </a:r>
            <a:r>
              <a:rPr lang="es-AR" b="1" dirty="0" smtClean="0"/>
              <a:t>DEL PROBLEMA</a:t>
            </a:r>
            <a:endParaRPr lang="es-AR" b="1" dirty="0"/>
          </a:p>
        </p:txBody>
      </p:sp>
      <p:pic>
        <p:nvPicPr>
          <p:cNvPr id="6" name="Picture 2" descr="F:\DSC03766.JPG"/>
          <p:cNvPicPr>
            <a:picLocks noChangeAspect="1" noChangeArrowheads="1"/>
          </p:cNvPicPr>
          <p:nvPr/>
        </p:nvPicPr>
        <p:blipFill>
          <a:blip r:embed="rId2" cstate="print"/>
          <a:stretch>
            <a:fillRect/>
          </a:stretch>
        </p:blipFill>
        <p:spPr>
          <a:xfrm>
            <a:off x="1403648" y="9920261"/>
            <a:ext cx="6381958" cy="4525963"/>
          </a:xfrm>
          <a:prstGeom prst="rect">
            <a:avLst/>
          </a:prstGeom>
        </p:spPr>
      </p:pic>
      <p:sp>
        <p:nvSpPr>
          <p:cNvPr id="5" name="4 Marcador de contenido"/>
          <p:cNvSpPr>
            <a:spLocks noGrp="1"/>
          </p:cNvSpPr>
          <p:nvPr>
            <p:ph idx="1"/>
          </p:nvPr>
        </p:nvSpPr>
        <p:spPr/>
        <p:txBody>
          <a:bodyPr/>
          <a:lstStyle/>
          <a:p>
            <a:r>
              <a:rPr lang="es-AR" dirty="0" smtClean="0"/>
              <a:t>El personal de enfermería debe comprometerse, para mejorar la comunicación en la entrega de guardia por el tipo de complejidad que presentan los pacientes que ingresan al servicio ya que cuentan con los conocimientos necesarios para  transmitir la información.</a:t>
            </a:r>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229600" cy="1143000"/>
          </a:xfrm>
        </p:spPr>
        <p:txBody>
          <a:bodyPr/>
          <a:lstStyle/>
          <a:p>
            <a:r>
              <a:rPr lang="es-AR" b="1" dirty="0" smtClean="0"/>
              <a:t>OBJETIVO GENERAL</a:t>
            </a:r>
            <a:endParaRPr lang="es-AR" b="1" dirty="0"/>
          </a:p>
        </p:txBody>
      </p:sp>
      <p:sp>
        <p:nvSpPr>
          <p:cNvPr id="3" name="2 Marcador de contenido"/>
          <p:cNvSpPr>
            <a:spLocks noGrp="1"/>
          </p:cNvSpPr>
          <p:nvPr>
            <p:ph idx="1"/>
          </p:nvPr>
        </p:nvSpPr>
        <p:spPr/>
        <p:txBody>
          <a:bodyPr/>
          <a:lstStyle/>
          <a:p>
            <a:r>
              <a:rPr lang="es-AR" dirty="0" smtClean="0"/>
              <a:t>Conocer  los factores, que dificultan la comunicación de enfermería en la entrega de guardia.</a:t>
            </a:r>
            <a:endParaRPr lang="es-AR" dirty="0"/>
          </a:p>
        </p:txBody>
      </p:sp>
    </p:spTree>
    <p:extLst>
      <p:ext uri="{BB962C8B-B14F-4D97-AF65-F5344CB8AC3E}">
        <p14:creationId xmlns:p14="http://schemas.microsoft.com/office/powerpoint/2010/main" xmlns="" val="180798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OBJETIVOS </a:t>
            </a:r>
            <a:r>
              <a:rPr lang="es-AR" b="1" dirty="0" smtClean="0"/>
              <a:t>ESPECÍFICOS</a:t>
            </a:r>
            <a:endParaRPr lang="es-AR" b="1" dirty="0"/>
          </a:p>
        </p:txBody>
      </p:sp>
      <p:sp>
        <p:nvSpPr>
          <p:cNvPr id="3" name="2 Marcador de contenido"/>
          <p:cNvSpPr>
            <a:spLocks noGrp="1"/>
          </p:cNvSpPr>
          <p:nvPr>
            <p:ph idx="1"/>
          </p:nvPr>
        </p:nvSpPr>
        <p:spPr/>
        <p:txBody>
          <a:bodyPr/>
          <a:lstStyle/>
          <a:p>
            <a:r>
              <a:rPr lang="es-AR" dirty="0" smtClean="0"/>
              <a:t>Identifica los factores que dificultan la comunicación.</a:t>
            </a:r>
          </a:p>
          <a:p>
            <a:r>
              <a:rPr lang="es-AR" dirty="0" smtClean="0"/>
              <a:t>Determinar los factores motivacionales del personal de enfermería.</a:t>
            </a:r>
          </a:p>
          <a:p>
            <a:r>
              <a:rPr lang="es-AR" dirty="0" smtClean="0"/>
              <a:t>Conocer los elementos de la comunicación que intervienen en la entrega de guardia del personal de enfermería </a:t>
            </a:r>
          </a:p>
          <a:p>
            <a:pPr marL="0" indent="0">
              <a:buNone/>
            </a:pPr>
            <a:endParaRPr lang="es-AR" dirty="0"/>
          </a:p>
        </p:txBody>
      </p:sp>
    </p:spTree>
    <p:extLst>
      <p:ext uri="{BB962C8B-B14F-4D97-AF65-F5344CB8AC3E}">
        <p14:creationId xmlns:p14="http://schemas.microsoft.com/office/powerpoint/2010/main" xmlns="" val="43403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2797</Words>
  <Application>Microsoft Office PowerPoint</Application>
  <PresentationFormat>Presentación en pantalla (4:3)</PresentationFormat>
  <Paragraphs>890</Paragraphs>
  <Slides>41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Gráfico</vt:lpstr>
      <vt:lpstr>SERVICIO DE NEUROCIRUGÍA Hospital Central de Mendoza   </vt:lpstr>
      <vt:lpstr>Diapositiva 2</vt:lpstr>
      <vt:lpstr>Diapositiva 3</vt:lpstr>
      <vt:lpstr>INTRODUCCIÓN</vt:lpstr>
      <vt:lpstr>PLANTEAMIENTO DEL PROBLEMA</vt:lpstr>
      <vt:lpstr>DELIMITACIÓN DEL PROBLEMA</vt:lpstr>
      <vt:lpstr>JUSTIFICACIÓN DEL PROBLEMA</vt:lpstr>
      <vt:lpstr>OBJETIVO GENERAL</vt:lpstr>
      <vt:lpstr>OBJETIVOS ESPECÍFICOS</vt:lpstr>
      <vt:lpstr>MARCO TEÓRICO</vt:lpstr>
      <vt:lpstr>Diapositiva 11</vt:lpstr>
      <vt:lpstr>TIPOS DE COMUNICACIÓN </vt:lpstr>
      <vt:lpstr>FACTORES QUE AFECTAN A LA COMUNICACIÓN </vt:lpstr>
      <vt:lpstr>FACTORES QUE AFECTAN A LA COMUNICACIÓN</vt:lpstr>
      <vt:lpstr>DESVENTAJAS QUE ADOPTA EL PERSONAL DE ENFERMERÍA</vt:lpstr>
      <vt:lpstr>DEFINICIÓN CONCEPTUAL DE VARIABLES</vt:lpstr>
      <vt:lpstr>HIPÓTESIS</vt:lpstr>
      <vt:lpstr>VARIABLES</vt:lpstr>
      <vt:lpstr>DISEÑO METODOLÓGICO</vt:lpstr>
      <vt:lpstr>DISEÑO METODOLÓGICO</vt:lpstr>
      <vt:lpstr>RECOMENDACIONES</vt:lpstr>
      <vt:lpstr>RECOMENDACIONES</vt:lpstr>
      <vt:lpstr>CONCLUSIÓN</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 DE NEUROCIRUGÍA  Hospital Central de Mendoza</dc:title>
  <dc:creator>peritoneal</dc:creator>
  <cp:lastModifiedBy>Admin</cp:lastModifiedBy>
  <cp:revision>69</cp:revision>
  <dcterms:created xsi:type="dcterms:W3CDTF">2012-08-21T12:13:02Z</dcterms:created>
  <dcterms:modified xsi:type="dcterms:W3CDTF">2012-12-11T01:49:13Z</dcterms:modified>
</cp:coreProperties>
</file>